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2" r:id="rId4"/>
    <p:sldId id="273" r:id="rId5"/>
    <p:sldId id="263" r:id="rId6"/>
    <p:sldId id="270" r:id="rId7"/>
    <p:sldId id="275" r:id="rId8"/>
    <p:sldId id="276" r:id="rId9"/>
    <p:sldId id="277" r:id="rId10"/>
    <p:sldId id="278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F6A76-8E30-42EA-8C48-8FB1802F1255}" v="418" dt="2022-04-11T13:48:54.127"/>
    <p1510:client id="{1337430F-4439-400E-886D-CACA332185D3}" v="335" dt="2022-04-11T14:08:41.932"/>
    <p1510:client id="{7EE34F13-B3B0-4D9D-8706-A80FBC2198CF}" v="130" dt="2022-05-31T12:27:02.558"/>
    <p1510:client id="{B3511A8F-7891-4E5F-A3FD-8B95317D01EC}" v="562" dt="2022-04-11T14:28:56.271"/>
    <p1510:client id="{DBF77794-1921-4DD1-BE2E-872BF4B77A6A}" v="1127" dt="2022-05-31T13:13:38.205"/>
    <p1510:client id="{E43DC6C9-9200-4EC5-8EC6-A8E01CE3D859}" v="163" dt="2022-04-11T15:18:48.237"/>
    <p1510:client id="{E45B3F2F-84E9-4B79-B296-3771D5532DD3}" v="553" dt="2022-04-11T15:01:40.0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56E422-F312-420A-A7B3-E64B58687D6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8C36187-3F1A-44FD-86DF-82BE01982DB0}">
      <dgm:prSet/>
      <dgm:spPr/>
      <dgm:t>
        <a:bodyPr/>
        <a:lstStyle/>
        <a:p>
          <a:r>
            <a:rPr lang="el-GR" dirty="0">
              <a:latin typeface="Times New Roman"/>
              <a:cs typeface="Times New Roman"/>
            </a:rPr>
            <a:t>Να δημιουργήσετε με βάση τον παραπάνω πίνακα ένα ημερήσιο πλάνο διατροφής 2000-2100 </a:t>
          </a:r>
          <a:r>
            <a:rPr lang="el-GR" dirty="0" err="1">
              <a:latin typeface="Times New Roman"/>
              <a:cs typeface="Times New Roman"/>
            </a:rPr>
            <a:t>Kcal</a:t>
          </a:r>
          <a:r>
            <a:rPr lang="el-GR" dirty="0">
              <a:latin typeface="Times New Roman"/>
              <a:cs typeface="Times New Roman"/>
            </a:rPr>
            <a:t> υπολογίζοντας τις θερμίδες κάθε γεύματος</a:t>
          </a:r>
          <a:endParaRPr lang="en-US" dirty="0">
            <a:latin typeface="Times New Roman"/>
            <a:cs typeface="Times New Roman"/>
          </a:endParaRPr>
        </a:p>
      </dgm:t>
    </dgm:pt>
    <dgm:pt modelId="{3DDCCE33-3BB4-47FA-AE63-AE0FA1FA3090}" type="parTrans" cxnId="{1C869379-E928-4314-A721-D6A96111BE49}">
      <dgm:prSet/>
      <dgm:spPr/>
      <dgm:t>
        <a:bodyPr/>
        <a:lstStyle/>
        <a:p>
          <a:endParaRPr lang="en-US"/>
        </a:p>
      </dgm:t>
    </dgm:pt>
    <dgm:pt modelId="{094A15A4-2575-4EC8-B031-78862C581E33}" type="sibTrans" cxnId="{1C869379-E928-4314-A721-D6A96111BE49}">
      <dgm:prSet/>
      <dgm:spPr/>
      <dgm:t>
        <a:bodyPr/>
        <a:lstStyle/>
        <a:p>
          <a:endParaRPr lang="en-US"/>
        </a:p>
      </dgm:t>
    </dgm:pt>
    <dgm:pt modelId="{0A4FE3DE-6A86-43FC-84B2-9C58D220920D}">
      <dgm:prSet/>
      <dgm:spPr/>
      <dgm:t>
        <a:bodyPr/>
        <a:lstStyle/>
        <a:p>
          <a:r>
            <a:rPr lang="el-GR" dirty="0">
              <a:latin typeface="Times New Roman"/>
              <a:cs typeface="Times New Roman"/>
            </a:rPr>
            <a:t>Μπορείτε να συμπεριλάβετε και άλλες τροφές </a:t>
          </a:r>
          <a:r>
            <a:rPr lang="el-GR" dirty="0" err="1">
              <a:latin typeface="Times New Roman"/>
              <a:cs typeface="Times New Roman"/>
            </a:rPr>
            <a:t>συμβουλευόμενοι</a:t>
          </a:r>
          <a:r>
            <a:rPr lang="el-GR" dirty="0">
              <a:latin typeface="Times New Roman"/>
              <a:cs typeface="Times New Roman"/>
            </a:rPr>
            <a:t> την διατροφική αξία τους που αναγράφεται στις συσκευασίες των τροφίμων αυτών)</a:t>
          </a:r>
          <a:endParaRPr lang="en-US" dirty="0">
            <a:latin typeface="Times New Roman"/>
            <a:cs typeface="Times New Roman"/>
          </a:endParaRPr>
        </a:p>
      </dgm:t>
    </dgm:pt>
    <dgm:pt modelId="{9115F9A4-963B-4F88-AC06-1B867545DE75}" type="parTrans" cxnId="{DEBB667F-FA83-41C0-93FA-7D4C831829A9}">
      <dgm:prSet/>
      <dgm:spPr/>
      <dgm:t>
        <a:bodyPr/>
        <a:lstStyle/>
        <a:p>
          <a:endParaRPr lang="en-US"/>
        </a:p>
      </dgm:t>
    </dgm:pt>
    <dgm:pt modelId="{D9467067-E219-42E5-94FD-2FBF908738F1}" type="sibTrans" cxnId="{DEBB667F-FA83-41C0-93FA-7D4C831829A9}">
      <dgm:prSet/>
      <dgm:spPr/>
      <dgm:t>
        <a:bodyPr/>
        <a:lstStyle/>
        <a:p>
          <a:endParaRPr lang="en-US"/>
        </a:p>
      </dgm:t>
    </dgm:pt>
    <dgm:pt modelId="{7388B400-F46D-4244-8195-4F835B577696}" type="pres">
      <dgm:prSet presAssocID="{D356E422-F312-420A-A7B3-E64B58687D68}" presName="linear" presStyleCnt="0">
        <dgm:presLayoutVars>
          <dgm:animLvl val="lvl"/>
          <dgm:resizeHandles val="exact"/>
        </dgm:presLayoutVars>
      </dgm:prSet>
      <dgm:spPr/>
    </dgm:pt>
    <dgm:pt modelId="{4DFA7DDA-F427-4ACF-868D-E7B5737FFE0B}" type="pres">
      <dgm:prSet presAssocID="{A8C36187-3F1A-44FD-86DF-82BE01982DB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82E626D-74CF-437D-8DFB-9CD244B57EFE}" type="pres">
      <dgm:prSet presAssocID="{094A15A4-2575-4EC8-B031-78862C581E33}" presName="spacer" presStyleCnt="0"/>
      <dgm:spPr/>
    </dgm:pt>
    <dgm:pt modelId="{69304DC1-E65C-44AE-82D6-5F46692562EB}" type="pres">
      <dgm:prSet presAssocID="{0A4FE3DE-6A86-43FC-84B2-9C58D220920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F21E54D-CA4D-4D98-8E79-3BF91222ADB7}" type="presOf" srcId="{0A4FE3DE-6A86-43FC-84B2-9C58D220920D}" destId="{69304DC1-E65C-44AE-82D6-5F46692562EB}" srcOrd="0" destOrd="0" presId="urn:microsoft.com/office/officeart/2005/8/layout/vList2"/>
    <dgm:cxn modelId="{1C869379-E928-4314-A721-D6A96111BE49}" srcId="{D356E422-F312-420A-A7B3-E64B58687D68}" destId="{A8C36187-3F1A-44FD-86DF-82BE01982DB0}" srcOrd="0" destOrd="0" parTransId="{3DDCCE33-3BB4-47FA-AE63-AE0FA1FA3090}" sibTransId="{094A15A4-2575-4EC8-B031-78862C581E33}"/>
    <dgm:cxn modelId="{DEBB667F-FA83-41C0-93FA-7D4C831829A9}" srcId="{D356E422-F312-420A-A7B3-E64B58687D68}" destId="{0A4FE3DE-6A86-43FC-84B2-9C58D220920D}" srcOrd="1" destOrd="0" parTransId="{9115F9A4-963B-4F88-AC06-1B867545DE75}" sibTransId="{D9467067-E219-42E5-94FD-2FBF908738F1}"/>
    <dgm:cxn modelId="{1A133FF1-88CC-4B08-8C6A-2937DE49BFA5}" type="presOf" srcId="{D356E422-F312-420A-A7B3-E64B58687D68}" destId="{7388B400-F46D-4244-8195-4F835B577696}" srcOrd="0" destOrd="0" presId="urn:microsoft.com/office/officeart/2005/8/layout/vList2"/>
    <dgm:cxn modelId="{140548F9-95FD-47DF-966C-10541045E9FA}" type="presOf" srcId="{A8C36187-3F1A-44FD-86DF-82BE01982DB0}" destId="{4DFA7DDA-F427-4ACF-868D-E7B5737FFE0B}" srcOrd="0" destOrd="0" presId="urn:microsoft.com/office/officeart/2005/8/layout/vList2"/>
    <dgm:cxn modelId="{7D05F1A2-F7A9-4388-A0D0-EF0D7E9BA54E}" type="presParOf" srcId="{7388B400-F46D-4244-8195-4F835B577696}" destId="{4DFA7DDA-F427-4ACF-868D-E7B5737FFE0B}" srcOrd="0" destOrd="0" presId="urn:microsoft.com/office/officeart/2005/8/layout/vList2"/>
    <dgm:cxn modelId="{CC47A069-78A6-4464-B45E-60DED6A290ED}" type="presParOf" srcId="{7388B400-F46D-4244-8195-4F835B577696}" destId="{582E626D-74CF-437D-8DFB-9CD244B57EFE}" srcOrd="1" destOrd="0" presId="urn:microsoft.com/office/officeart/2005/8/layout/vList2"/>
    <dgm:cxn modelId="{BC263DDC-93D3-4F3E-966C-A3B199098BA5}" type="presParOf" srcId="{7388B400-F46D-4244-8195-4F835B577696}" destId="{69304DC1-E65C-44AE-82D6-5F46692562E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FA7DDA-F427-4ACF-868D-E7B5737FFE0B}">
      <dsp:nvSpPr>
        <dsp:cNvPr id="0" name=""/>
        <dsp:cNvSpPr/>
      </dsp:nvSpPr>
      <dsp:spPr>
        <a:xfrm>
          <a:off x="0" y="188571"/>
          <a:ext cx="6560575" cy="2948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>
              <a:latin typeface="Times New Roman"/>
              <a:cs typeface="Times New Roman"/>
            </a:rPr>
            <a:t>Να δημιουργήσετε με βάση τον παραπάνω πίνακα ένα ημερήσιο πλάνο διατροφής 2000-2100 </a:t>
          </a:r>
          <a:r>
            <a:rPr lang="el-GR" sz="3600" kern="1200" dirty="0" err="1">
              <a:latin typeface="Times New Roman"/>
              <a:cs typeface="Times New Roman"/>
            </a:rPr>
            <a:t>Kcal</a:t>
          </a:r>
          <a:r>
            <a:rPr lang="el-GR" sz="3600" kern="1200" dirty="0">
              <a:latin typeface="Times New Roman"/>
              <a:cs typeface="Times New Roman"/>
            </a:rPr>
            <a:t> υπολογίζοντας τις θερμίδες κάθε γεύματος</a:t>
          </a:r>
          <a:endParaRPr lang="en-US" sz="3600" kern="1200" dirty="0">
            <a:latin typeface="Times New Roman"/>
            <a:cs typeface="Times New Roman"/>
          </a:endParaRPr>
        </a:p>
      </dsp:txBody>
      <dsp:txXfrm>
        <a:off x="143929" y="332500"/>
        <a:ext cx="6272717" cy="2660542"/>
      </dsp:txXfrm>
    </dsp:sp>
    <dsp:sp modelId="{69304DC1-E65C-44AE-82D6-5F46692562EB}">
      <dsp:nvSpPr>
        <dsp:cNvPr id="0" name=""/>
        <dsp:cNvSpPr/>
      </dsp:nvSpPr>
      <dsp:spPr>
        <a:xfrm>
          <a:off x="0" y="3240651"/>
          <a:ext cx="6560575" cy="29484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>
              <a:latin typeface="Times New Roman"/>
              <a:cs typeface="Times New Roman"/>
            </a:rPr>
            <a:t>Μπορείτε να συμπεριλάβετε και άλλες τροφές </a:t>
          </a:r>
          <a:r>
            <a:rPr lang="el-GR" sz="3600" kern="1200" dirty="0" err="1">
              <a:latin typeface="Times New Roman"/>
              <a:cs typeface="Times New Roman"/>
            </a:rPr>
            <a:t>συμβουλευόμενοι</a:t>
          </a:r>
          <a:r>
            <a:rPr lang="el-GR" sz="3600" kern="1200" dirty="0">
              <a:latin typeface="Times New Roman"/>
              <a:cs typeface="Times New Roman"/>
            </a:rPr>
            <a:t> την διατροφική αξία τους που αναγράφεται στις συσκευασίες των τροφίμων αυτών)</a:t>
          </a:r>
          <a:endParaRPr lang="en-US" sz="3600" kern="1200" dirty="0">
            <a:latin typeface="Times New Roman"/>
            <a:cs typeface="Times New Roman"/>
          </a:endParaRPr>
        </a:p>
      </dsp:txBody>
      <dsp:txXfrm>
        <a:off x="143929" y="3384580"/>
        <a:ext cx="6272717" cy="2660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31/5/2022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77417" y="818984"/>
            <a:ext cx="10997451" cy="3215968"/>
          </a:xfrm>
        </p:spPr>
        <p:txBody>
          <a:bodyPr>
            <a:normAutofit/>
          </a:bodyPr>
          <a:lstStyle/>
          <a:p>
            <a:r>
              <a:rPr lang="el-GR" sz="4800" dirty="0">
                <a:solidFill>
                  <a:srgbClr val="FFFFFF"/>
                </a:solidFill>
                <a:latin typeface="Times New Roman"/>
                <a:cs typeface="Times New Roman"/>
              </a:rPr>
              <a:t>ΤΡΟΦΕΣ</a:t>
            </a:r>
            <a:br>
              <a:rPr lang="el-GR" sz="4800" dirty="0">
                <a:solidFill>
                  <a:srgbClr val="FFFFFF"/>
                </a:solidFill>
                <a:latin typeface="Times New Roman"/>
                <a:cs typeface="Times New Roman"/>
              </a:rPr>
            </a:br>
            <a:r>
              <a:rPr lang="el-GR" sz="4800" dirty="0">
                <a:solidFill>
                  <a:srgbClr val="FFFFFF"/>
                </a:solidFill>
                <a:latin typeface="Times New Roman"/>
                <a:cs typeface="Times New Roman"/>
              </a:rPr>
              <a:t>ΚΑΙ Η ΠΕΡΙΕΚΤΙΚΟΤΗΤΑ ΤΟΥΣ</a:t>
            </a:r>
            <a:br>
              <a:rPr lang="el-GR" sz="4800" dirty="0">
                <a:solidFill>
                  <a:srgbClr val="FFFFFF"/>
                </a:solidFill>
                <a:latin typeface="Times New Roman"/>
                <a:cs typeface="Times New Roman"/>
              </a:rPr>
            </a:br>
            <a:r>
              <a:rPr lang="el-GR" sz="4800" dirty="0">
                <a:solidFill>
                  <a:srgbClr val="FFFFFF"/>
                </a:solidFill>
                <a:latin typeface="Times New Roman"/>
                <a:cs typeface="Times New Roman"/>
              </a:rPr>
              <a:t>ΣΕ ΠΡΩΤΕΪΝΕΣ-ΥΔΑΤΑΝΘΡΑΚΕΣ-ΛΙΠΗ</a:t>
            </a:r>
            <a:endParaRPr lang="el-GR" sz="4800">
              <a:solidFill>
                <a:srgbClr val="FFFFFF"/>
              </a:solidFill>
              <a:cs typeface="Calibri Light" panose="020F03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l-GR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E36660-7E0F-995A-F354-9E2F0D04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AC609DDE-BE64-6622-8F21-461D693C35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111234"/>
              </p:ext>
            </p:extLst>
          </p:nvPr>
        </p:nvGraphicFramePr>
        <p:xfrm>
          <a:off x="407275" y="302172"/>
          <a:ext cx="11343274" cy="632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3928">
                  <a:extLst>
                    <a:ext uri="{9D8B030D-6E8A-4147-A177-3AD203B41FA5}">
                      <a16:colId xmlns:a16="http://schemas.microsoft.com/office/drawing/2014/main" val="148183598"/>
                    </a:ext>
                  </a:extLst>
                </a:gridCol>
                <a:gridCol w="1190448">
                  <a:extLst>
                    <a:ext uri="{9D8B030D-6E8A-4147-A177-3AD203B41FA5}">
                      <a16:colId xmlns:a16="http://schemas.microsoft.com/office/drawing/2014/main" val="2995280792"/>
                    </a:ext>
                  </a:extLst>
                </a:gridCol>
                <a:gridCol w="2891092">
                  <a:extLst>
                    <a:ext uri="{9D8B030D-6E8A-4147-A177-3AD203B41FA5}">
                      <a16:colId xmlns:a16="http://schemas.microsoft.com/office/drawing/2014/main" val="996542742"/>
                    </a:ext>
                  </a:extLst>
                </a:gridCol>
                <a:gridCol w="1084158">
                  <a:extLst>
                    <a:ext uri="{9D8B030D-6E8A-4147-A177-3AD203B41FA5}">
                      <a16:colId xmlns:a16="http://schemas.microsoft.com/office/drawing/2014/main" val="3022490644"/>
                    </a:ext>
                  </a:extLst>
                </a:gridCol>
                <a:gridCol w="2393648">
                  <a:extLst>
                    <a:ext uri="{9D8B030D-6E8A-4147-A177-3AD203B41FA5}">
                      <a16:colId xmlns:a16="http://schemas.microsoft.com/office/drawing/2014/main" val="1355086535"/>
                    </a:ext>
                  </a:extLst>
                </a:gridCol>
              </a:tblGrid>
              <a:tr h="1265738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ΑΠΟΓΕΥΜΑΤΙΝΟ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af-ZA" sz="2400" dirty="0">
                          <a:effectLst/>
                          <a:latin typeface="Times New Roman"/>
                        </a:rPr>
                        <a:t>KCAL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ΥΔΑΤΑΝΘΡΑΚΕΣ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ΛΙΠΗ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ΠΡΩΤΕΪΝΕΣ</a:t>
                      </a:r>
                      <a:endParaRPr lang="el-GR"/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411579154"/>
                  </a:ext>
                </a:extLst>
              </a:tr>
              <a:tr h="1265738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1 φρούτο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451161907"/>
                  </a:ext>
                </a:extLst>
              </a:tr>
              <a:tr h="1265738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1 κουταλιά μέλι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63165418"/>
                  </a:ext>
                </a:extLst>
              </a:tr>
              <a:tr h="1265738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1 κουταλιά μέλι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125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636308235"/>
                  </a:ext>
                </a:extLst>
              </a:tr>
              <a:tr h="1265738">
                <a:tc>
                  <a:txBody>
                    <a:bodyPr/>
                    <a:lstStyle/>
                    <a:p>
                      <a:pPr algn="r"/>
                      <a:r>
                        <a:rPr lang="el-GR" sz="2800" dirty="0">
                          <a:effectLst/>
                          <a:latin typeface="Times New Roman"/>
                        </a:rPr>
                        <a:t>ΣΥΝΟΛΟ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280 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53 gr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4 gr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8 gr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50672533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A0151CC-FED3-973E-B7B5-9C4127B4FBE1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1869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61326E-7407-63FD-3291-AE091549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5339E2F3-97D1-52A4-31B4-8025051C3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411147"/>
              </p:ext>
            </p:extLst>
          </p:nvPr>
        </p:nvGraphicFramePr>
        <p:xfrm>
          <a:off x="367862" y="394137"/>
          <a:ext cx="11422091" cy="6109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276">
                  <a:extLst>
                    <a:ext uri="{9D8B030D-6E8A-4147-A177-3AD203B41FA5}">
                      <a16:colId xmlns:a16="http://schemas.microsoft.com/office/drawing/2014/main" val="3850886067"/>
                    </a:ext>
                  </a:extLst>
                </a:gridCol>
                <a:gridCol w="1123292">
                  <a:extLst>
                    <a:ext uri="{9D8B030D-6E8A-4147-A177-3AD203B41FA5}">
                      <a16:colId xmlns:a16="http://schemas.microsoft.com/office/drawing/2014/main" val="1884019516"/>
                    </a:ext>
                  </a:extLst>
                </a:gridCol>
                <a:gridCol w="2680138">
                  <a:extLst>
                    <a:ext uri="{9D8B030D-6E8A-4147-A177-3AD203B41FA5}">
                      <a16:colId xmlns:a16="http://schemas.microsoft.com/office/drawing/2014/main" val="3446582239"/>
                    </a:ext>
                  </a:extLst>
                </a:gridCol>
                <a:gridCol w="1103586">
                  <a:extLst>
                    <a:ext uri="{9D8B030D-6E8A-4147-A177-3AD203B41FA5}">
                      <a16:colId xmlns:a16="http://schemas.microsoft.com/office/drawing/2014/main" val="338894229"/>
                    </a:ext>
                  </a:extLst>
                </a:gridCol>
                <a:gridCol w="2297799">
                  <a:extLst>
                    <a:ext uri="{9D8B030D-6E8A-4147-A177-3AD203B41FA5}">
                      <a16:colId xmlns:a16="http://schemas.microsoft.com/office/drawing/2014/main" val="1905182947"/>
                    </a:ext>
                  </a:extLst>
                </a:gridCol>
              </a:tblGrid>
              <a:tr h="1205459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ΔΕΙΠΝΟ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af-ZA" sz="2400" dirty="0">
                          <a:effectLst/>
                          <a:latin typeface="Times New Roman"/>
                        </a:rPr>
                        <a:t>KCAL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ΥΔΑΤΑΝΘΡΑΚΕΣ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ΛΙΠΗ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ΠΡΩΤΕΪΝΕΣ</a:t>
                      </a:r>
                      <a:endParaRPr lang="el-GR"/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674467005"/>
                  </a:ext>
                </a:extLst>
              </a:tr>
              <a:tr h="817260">
                <a:tc>
                  <a:txBody>
                    <a:bodyPr/>
                    <a:lstStyle/>
                    <a:p>
                      <a:pPr algn="l"/>
                      <a:r>
                        <a:rPr lang="af-ZA" sz="2800" dirty="0">
                          <a:effectLst/>
                          <a:latin typeface="Times New Roman"/>
                        </a:rPr>
                        <a:t>100 gr </a:t>
                      </a:r>
                      <a:r>
                        <a:rPr lang="el-GR" sz="2800" dirty="0">
                          <a:effectLst/>
                          <a:latin typeface="Times New Roman"/>
                        </a:rPr>
                        <a:t>κοτόπουλο ή κρέας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190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233386424"/>
                  </a:ext>
                </a:extLst>
              </a:tr>
              <a:tr h="817260">
                <a:tc>
                  <a:txBody>
                    <a:bodyPr/>
                    <a:lstStyle/>
                    <a:p>
                      <a:pPr algn="l"/>
                      <a:r>
                        <a:rPr lang="af-ZA" sz="2800" dirty="0">
                          <a:effectLst/>
                          <a:latin typeface="Times New Roman"/>
                        </a:rPr>
                        <a:t>100 gr </a:t>
                      </a:r>
                      <a:r>
                        <a:rPr lang="el-GR" sz="2800" dirty="0">
                          <a:effectLst/>
                          <a:latin typeface="Times New Roman"/>
                        </a:rPr>
                        <a:t>αρακάς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880591480"/>
                  </a:ext>
                </a:extLst>
              </a:tr>
              <a:tr h="817260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1 σαλάτα εποχής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828417624"/>
                  </a:ext>
                </a:extLst>
              </a:tr>
              <a:tr h="817260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1 φέτα ψωμί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642455178"/>
                  </a:ext>
                </a:extLst>
              </a:tr>
              <a:tr h="817260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1 κουταλιά ελαιόλαδο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827592129"/>
                  </a:ext>
                </a:extLst>
              </a:tr>
              <a:tr h="817260">
                <a:tc>
                  <a:txBody>
                    <a:bodyPr/>
                    <a:lstStyle/>
                    <a:p>
                      <a:pPr algn="r"/>
                      <a:r>
                        <a:rPr lang="el-GR" sz="2800" dirty="0">
                          <a:effectLst/>
                          <a:latin typeface="Times New Roman"/>
                        </a:rPr>
                        <a:t>ΣΥΝΟΛΟ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425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40 gr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33 gr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39718608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A58D8C7-AF7D-C5B3-F891-8F382A982602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8833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D75A81-CC51-BA58-1546-120836417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1C916739-DC1E-4210-AFFD-AFC305210A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809688"/>
              </p:ext>
            </p:extLst>
          </p:nvPr>
        </p:nvGraphicFramePr>
        <p:xfrm>
          <a:off x="367862" y="1103586"/>
          <a:ext cx="11500914" cy="398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360">
                  <a:extLst>
                    <a:ext uri="{9D8B030D-6E8A-4147-A177-3AD203B41FA5}">
                      <a16:colId xmlns:a16="http://schemas.microsoft.com/office/drawing/2014/main" val="2717526233"/>
                    </a:ext>
                  </a:extLst>
                </a:gridCol>
                <a:gridCol w="1596258">
                  <a:extLst>
                    <a:ext uri="{9D8B030D-6E8A-4147-A177-3AD203B41FA5}">
                      <a16:colId xmlns:a16="http://schemas.microsoft.com/office/drawing/2014/main" val="135426706"/>
                    </a:ext>
                  </a:extLst>
                </a:gridCol>
                <a:gridCol w="2719550">
                  <a:extLst>
                    <a:ext uri="{9D8B030D-6E8A-4147-A177-3AD203B41FA5}">
                      <a16:colId xmlns:a16="http://schemas.microsoft.com/office/drawing/2014/main" val="1968852679"/>
                    </a:ext>
                  </a:extLst>
                </a:gridCol>
                <a:gridCol w="1162706">
                  <a:extLst>
                    <a:ext uri="{9D8B030D-6E8A-4147-A177-3AD203B41FA5}">
                      <a16:colId xmlns:a16="http://schemas.microsoft.com/office/drawing/2014/main" val="96449405"/>
                    </a:ext>
                  </a:extLst>
                </a:gridCol>
                <a:gridCol w="2416040">
                  <a:extLst>
                    <a:ext uri="{9D8B030D-6E8A-4147-A177-3AD203B41FA5}">
                      <a16:colId xmlns:a16="http://schemas.microsoft.com/office/drawing/2014/main" val="558293528"/>
                    </a:ext>
                  </a:extLst>
                </a:gridCol>
              </a:tblGrid>
              <a:tr h="1683376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ΠΡΟ ΤΟΥ ΥΠΝΟΥ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af-ZA" sz="2400" dirty="0">
                          <a:effectLst/>
                          <a:latin typeface="Times New Roman"/>
                        </a:rPr>
                        <a:t>KCAL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ΥΔΑΤΑΝΘΡΑΚΕΣ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ΛΙΠΗ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ΠΡΩΤΕΪΝΕΣ</a:t>
                      </a:r>
                      <a:endParaRPr lang="el-GR"/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505269020"/>
                  </a:ext>
                </a:extLst>
              </a:tr>
              <a:tr h="1150307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1 φλυτζάνι γάλα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769351012"/>
                  </a:ext>
                </a:extLst>
              </a:tr>
              <a:tr h="1150307">
                <a:tc>
                  <a:txBody>
                    <a:bodyPr/>
                    <a:lstStyle/>
                    <a:p>
                      <a:pPr algn="r"/>
                      <a:r>
                        <a:rPr lang="el-GR" sz="2800" dirty="0">
                          <a:effectLst/>
                          <a:latin typeface="Times New Roman"/>
                        </a:rPr>
                        <a:t>ΣΥΝΟΛΟ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12 gr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8 gr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30481254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E51CF7-F7BE-254D-9C97-C5948E9A851C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1909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9E0AC3-29AC-ECD6-ED05-E795C1A84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493C8348-3AFC-D337-E8A7-536D6473E5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482747"/>
              </p:ext>
            </p:extLst>
          </p:nvPr>
        </p:nvGraphicFramePr>
        <p:xfrm>
          <a:off x="354724" y="328448"/>
          <a:ext cx="11500916" cy="6401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6069">
                  <a:extLst>
                    <a:ext uri="{9D8B030D-6E8A-4147-A177-3AD203B41FA5}">
                      <a16:colId xmlns:a16="http://schemas.microsoft.com/office/drawing/2014/main" val="3673501532"/>
                    </a:ext>
                  </a:extLst>
                </a:gridCol>
                <a:gridCol w="1734206">
                  <a:extLst>
                    <a:ext uri="{9D8B030D-6E8A-4147-A177-3AD203B41FA5}">
                      <a16:colId xmlns:a16="http://schemas.microsoft.com/office/drawing/2014/main" val="117750133"/>
                    </a:ext>
                  </a:extLst>
                </a:gridCol>
                <a:gridCol w="2621016">
                  <a:extLst>
                    <a:ext uri="{9D8B030D-6E8A-4147-A177-3AD203B41FA5}">
                      <a16:colId xmlns:a16="http://schemas.microsoft.com/office/drawing/2014/main" val="3300998098"/>
                    </a:ext>
                  </a:extLst>
                </a:gridCol>
                <a:gridCol w="1123293">
                  <a:extLst>
                    <a:ext uri="{9D8B030D-6E8A-4147-A177-3AD203B41FA5}">
                      <a16:colId xmlns:a16="http://schemas.microsoft.com/office/drawing/2014/main" val="4038560170"/>
                    </a:ext>
                  </a:extLst>
                </a:gridCol>
                <a:gridCol w="2396332">
                  <a:extLst>
                    <a:ext uri="{9D8B030D-6E8A-4147-A177-3AD203B41FA5}">
                      <a16:colId xmlns:a16="http://schemas.microsoft.com/office/drawing/2014/main" val="2455967099"/>
                    </a:ext>
                  </a:extLst>
                </a:gridCol>
              </a:tblGrid>
              <a:tr h="939437">
                <a:tc>
                  <a:txBody>
                    <a:bodyPr/>
                    <a:lstStyle/>
                    <a:p>
                      <a:pPr algn="l"/>
                      <a:r>
                        <a:rPr lang="el-GR" sz="2600" dirty="0">
                          <a:effectLst/>
                          <a:latin typeface="Times New Roman"/>
                        </a:rPr>
                        <a:t>ΟΛΙΚΗ ΗΜΕΡΗΣΙΑ ΠΡΟΣΛΗΨΗ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Kcal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ΥΔΑΤΑΝΘΡΑ-ΚΕΣ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ΛΙΠΗ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ΠΡΩΤΕΪΝΕΣ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353042452"/>
                  </a:ext>
                </a:extLst>
              </a:tr>
              <a:tr h="613509">
                <a:tc>
                  <a:txBody>
                    <a:bodyPr/>
                    <a:lstStyle/>
                    <a:p>
                      <a:pPr algn="l"/>
                      <a:r>
                        <a:rPr lang="el-GR" sz="2600" dirty="0">
                          <a:effectLst/>
                          <a:latin typeface="Times New Roman"/>
                        </a:rPr>
                        <a:t>ΠΡΩΙΝΟ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385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87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649368169"/>
                  </a:ext>
                </a:extLst>
              </a:tr>
              <a:tr h="613509">
                <a:tc>
                  <a:txBody>
                    <a:bodyPr/>
                    <a:lstStyle/>
                    <a:p>
                      <a:pPr algn="l"/>
                      <a:r>
                        <a:rPr lang="el-GR" sz="2600" dirty="0">
                          <a:effectLst/>
                          <a:latin typeface="Times New Roman"/>
                        </a:rPr>
                        <a:t>ΔΕΚΑΤΙΑΝΟ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13782799"/>
                  </a:ext>
                </a:extLst>
              </a:tr>
              <a:tr h="613509">
                <a:tc>
                  <a:txBody>
                    <a:bodyPr/>
                    <a:lstStyle/>
                    <a:p>
                      <a:pPr algn="l"/>
                      <a:r>
                        <a:rPr lang="el-GR" sz="2600" dirty="0">
                          <a:effectLst/>
                          <a:latin typeface="Times New Roman"/>
                        </a:rPr>
                        <a:t>ΓΕΥΜΑ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755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566632881"/>
                  </a:ext>
                </a:extLst>
              </a:tr>
              <a:tr h="613509">
                <a:tc>
                  <a:txBody>
                    <a:bodyPr/>
                    <a:lstStyle/>
                    <a:p>
                      <a:pPr algn="l"/>
                      <a:r>
                        <a:rPr lang="el-GR" sz="2600" dirty="0">
                          <a:effectLst/>
                          <a:latin typeface="Times New Roman"/>
                        </a:rPr>
                        <a:t>ΑΠΟΓΕΥΜΑΤΙΝΟ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280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384824138"/>
                  </a:ext>
                </a:extLst>
              </a:tr>
              <a:tr h="613509">
                <a:tc>
                  <a:txBody>
                    <a:bodyPr/>
                    <a:lstStyle/>
                    <a:p>
                      <a:pPr algn="l"/>
                      <a:r>
                        <a:rPr lang="el-GR" sz="2600" dirty="0">
                          <a:effectLst/>
                          <a:latin typeface="Times New Roman"/>
                        </a:rPr>
                        <a:t>ΔΕΙΠΝΟ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425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76985749"/>
                  </a:ext>
                </a:extLst>
              </a:tr>
              <a:tr h="613509">
                <a:tc>
                  <a:txBody>
                    <a:bodyPr/>
                    <a:lstStyle/>
                    <a:p>
                      <a:pPr algn="l"/>
                      <a:r>
                        <a:rPr lang="el-GR" sz="2600" dirty="0">
                          <a:effectLst/>
                          <a:latin typeface="Times New Roman"/>
                        </a:rPr>
                        <a:t>ΠΡΟ ΤΟΥ ΥΠΝΟΥ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642902811"/>
                  </a:ext>
                </a:extLst>
              </a:tr>
              <a:tr h="1706325">
                <a:tc>
                  <a:txBody>
                    <a:bodyPr/>
                    <a:lstStyle/>
                    <a:p>
                      <a:pPr algn="l"/>
                      <a:br>
                        <a:rPr lang="el-GR" dirty="0">
                          <a:effectLst/>
                        </a:rPr>
                      </a:br>
                      <a:endParaRPr lang="el-GR" sz="2600" dirty="0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2085 Kcal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302 gr</a:t>
                      </a:r>
                    </a:p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1208 Kcal</a:t>
                      </a:r>
                    </a:p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58%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44 gr</a:t>
                      </a:r>
                    </a:p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396 Kcal</a:t>
                      </a:r>
                    </a:p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19%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121gr</a:t>
                      </a:r>
                    </a:p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484 Kcal</a:t>
                      </a:r>
                    </a:p>
                    <a:p>
                      <a:pPr algn="ctr"/>
                      <a:r>
                        <a:rPr lang="af-ZA" sz="2600" dirty="0">
                          <a:effectLst/>
                          <a:latin typeface="Times New Roman"/>
                        </a:rPr>
                        <a:t>23%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8386790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C78B510-9C2A-057B-5B20-F0AD846A93B4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6954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14DEAA-DE55-4997-6732-413D573E8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04D409-DD1B-7D3D-DB80-B11950626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A809CB8C-1769-46AC-654C-375D558B2447}"/>
              </a:ext>
            </a:extLst>
          </p:cNvPr>
          <p:cNvSpPr/>
          <p:nvPr/>
        </p:nvSpPr>
        <p:spPr>
          <a:xfrm>
            <a:off x="843455" y="370491"/>
            <a:ext cx="3928241" cy="2627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dirty="0">
                <a:latin typeface="Times New Roman"/>
                <a:cs typeface="Times New Roman"/>
              </a:rPr>
              <a:t>ΕΡΓΑΣΙΑ 1</a:t>
            </a:r>
            <a:endParaRPr lang="el-GR" sz="4400">
              <a:cs typeface="Calibri"/>
            </a:endParaRPr>
          </a:p>
        </p:txBody>
      </p:sp>
      <p:sp>
        <p:nvSpPr>
          <p:cNvPr id="5" name="Ορθογώνιο: Στρογγύλεμα διαγώνιων γωνιών 4">
            <a:extLst>
              <a:ext uri="{FF2B5EF4-FFF2-40B4-BE49-F238E27FC236}">
                <a16:creationId xmlns:a16="http://schemas.microsoft.com/office/drawing/2014/main" id="{55584BA8-479D-60EB-5B78-346AA1432600}"/>
              </a:ext>
            </a:extLst>
          </p:cNvPr>
          <p:cNvSpPr/>
          <p:nvPr/>
        </p:nvSpPr>
        <p:spPr>
          <a:xfrm>
            <a:off x="4770054" y="2168743"/>
            <a:ext cx="6503275" cy="383627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Times New Roman"/>
                <a:cs typeface="Times New Roman"/>
              </a:rPr>
              <a:t>Να κατασκευάσετε ένα πίνακα με την θερμιδική και θρεπτική αξία διαφόρων τροφών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291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4D8D46-41D4-99AE-2ED5-8BD9B8978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652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latin typeface="Times New Roman"/>
                <a:cs typeface="Calibri Light"/>
              </a:rPr>
              <a:t>ΘΕΡΜΙΔΙΚΗ ΚΑΙ ΘΡΕΠΤΙΚΗ ΑΞΙΑ ΤΩΝ ΠΑΡΑΚΑΤΩ ΤΡΟΦΩΝ</a:t>
            </a:r>
            <a:endParaRPr lang="el-GR" dirty="0">
              <a:latin typeface="Times New Roman"/>
              <a:cs typeface="Times New Roman"/>
            </a:endParaRPr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EBA1FA47-4220-7A3E-3FB4-6C4CC22B57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192811"/>
              </p:ext>
            </p:extLst>
          </p:nvPr>
        </p:nvGraphicFramePr>
        <p:xfrm>
          <a:off x="328448" y="1576551"/>
          <a:ext cx="11520642" cy="5004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2196">
                  <a:extLst>
                    <a:ext uri="{9D8B030D-6E8A-4147-A177-3AD203B41FA5}">
                      <a16:colId xmlns:a16="http://schemas.microsoft.com/office/drawing/2014/main" val="2017520089"/>
                    </a:ext>
                  </a:extLst>
                </a:gridCol>
                <a:gridCol w="1663315">
                  <a:extLst>
                    <a:ext uri="{9D8B030D-6E8A-4147-A177-3AD203B41FA5}">
                      <a16:colId xmlns:a16="http://schemas.microsoft.com/office/drawing/2014/main" val="2307526764"/>
                    </a:ext>
                  </a:extLst>
                </a:gridCol>
                <a:gridCol w="1943451">
                  <a:extLst>
                    <a:ext uri="{9D8B030D-6E8A-4147-A177-3AD203B41FA5}">
                      <a16:colId xmlns:a16="http://schemas.microsoft.com/office/drawing/2014/main" val="1060090541"/>
                    </a:ext>
                  </a:extLst>
                </a:gridCol>
                <a:gridCol w="1033005">
                  <a:extLst>
                    <a:ext uri="{9D8B030D-6E8A-4147-A177-3AD203B41FA5}">
                      <a16:colId xmlns:a16="http://schemas.microsoft.com/office/drawing/2014/main" val="1496657486"/>
                    </a:ext>
                  </a:extLst>
                </a:gridCol>
                <a:gridCol w="2398675">
                  <a:extLst>
                    <a:ext uri="{9D8B030D-6E8A-4147-A177-3AD203B41FA5}">
                      <a16:colId xmlns:a16="http://schemas.microsoft.com/office/drawing/2014/main" val="3585870661"/>
                    </a:ext>
                  </a:extLst>
                </a:gridCol>
              </a:tblGrid>
              <a:tr h="1194099">
                <a:tc>
                  <a:txBody>
                    <a:bodyPr/>
                    <a:lstStyle/>
                    <a:p>
                      <a:pPr algn="l"/>
                      <a:br>
                        <a:rPr lang="el-GR" sz="1100" dirty="0">
                          <a:effectLst/>
                        </a:rPr>
                      </a:br>
                      <a:br>
                        <a:rPr lang="el-GR" dirty="0">
                          <a:effectLst/>
                        </a:rPr>
                      </a:br>
                      <a:endParaRPr lang="el-GR" sz="2000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000" u="none" strike="noStrike" dirty="0">
                          <a:effectLst/>
                          <a:latin typeface="Times New Roman"/>
                        </a:rPr>
                        <a:t>Kcal</a:t>
                      </a:r>
                      <a:endParaRPr lang="af-ZA" sz="200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Πρωτεΐνες</a:t>
                      </a:r>
                      <a:endParaRPr lang="el-GR" sz="200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Λίπη</a:t>
                      </a:r>
                      <a:endParaRPr lang="el-GR" sz="200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Υδατάνθρακες</a:t>
                      </a:r>
                      <a:endParaRPr lang="el-GR" sz="200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855261158"/>
                  </a:ext>
                </a:extLst>
              </a:tr>
              <a:tr h="473521">
                <a:tc>
                  <a:txBody>
                    <a:bodyPr/>
                    <a:lstStyle/>
                    <a:p>
                      <a:pPr algn="l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 κούπα γάλα 0% λιπαρά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80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8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12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338411670"/>
                  </a:ext>
                </a:extLst>
              </a:tr>
              <a:tr h="473521">
                <a:tc>
                  <a:txBody>
                    <a:bodyPr/>
                    <a:lstStyle/>
                    <a:p>
                      <a:pPr algn="l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 φέτα ψωμί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70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2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15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119166222"/>
                  </a:ext>
                </a:extLst>
              </a:tr>
              <a:tr h="473521">
                <a:tc>
                  <a:txBody>
                    <a:bodyPr/>
                    <a:lstStyle/>
                    <a:p>
                      <a:pPr algn="l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 φρούτο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80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20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79408234"/>
                  </a:ext>
                </a:extLst>
              </a:tr>
              <a:tr h="473521">
                <a:tc>
                  <a:txBody>
                    <a:bodyPr/>
                    <a:lstStyle/>
                    <a:p>
                      <a:pPr algn="l"/>
                      <a:r>
                        <a:rPr lang="af-ZA" sz="2000" u="none" strike="noStrike" dirty="0">
                          <a:effectLst/>
                          <a:latin typeface="Times New Roman"/>
                        </a:rPr>
                        <a:t>100 gr </a:t>
                      </a:r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κοτόπουλο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190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25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350302908"/>
                  </a:ext>
                </a:extLst>
              </a:tr>
              <a:tr h="473521">
                <a:tc>
                  <a:txBody>
                    <a:bodyPr/>
                    <a:lstStyle/>
                    <a:p>
                      <a:pPr algn="l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 σαλάτα εποχής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50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4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290265958"/>
                  </a:ext>
                </a:extLst>
              </a:tr>
              <a:tr h="473521">
                <a:tc>
                  <a:txBody>
                    <a:bodyPr/>
                    <a:lstStyle/>
                    <a:p>
                      <a:pPr algn="l"/>
                      <a:r>
                        <a:rPr lang="af-ZA" sz="2000" u="none" strike="noStrike" dirty="0">
                          <a:effectLst/>
                          <a:latin typeface="Times New Roman"/>
                        </a:rPr>
                        <a:t>100 gr </a:t>
                      </a:r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ψάρι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190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25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783905887"/>
                  </a:ext>
                </a:extLst>
              </a:tr>
              <a:tr h="473521">
                <a:tc>
                  <a:txBody>
                    <a:bodyPr/>
                    <a:lstStyle/>
                    <a:p>
                      <a:pPr algn="l"/>
                      <a:r>
                        <a:rPr lang="af-ZA" sz="2000" u="none" strike="noStrike" dirty="0">
                          <a:effectLst/>
                          <a:latin typeface="Times New Roman"/>
                        </a:rPr>
                        <a:t>100 gr </a:t>
                      </a:r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κρέας ψητό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190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25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647833274"/>
                  </a:ext>
                </a:extLst>
              </a:tr>
              <a:tr h="473521">
                <a:tc>
                  <a:txBody>
                    <a:bodyPr/>
                    <a:lstStyle/>
                    <a:p>
                      <a:pPr algn="l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 κομμάτι τυρί 50 </a:t>
                      </a:r>
                      <a:r>
                        <a:rPr lang="af-ZA" sz="2000" u="none" strike="noStrike" dirty="0">
                          <a:effectLst/>
                          <a:latin typeface="Times New Roman"/>
                        </a:rPr>
                        <a:t>gr</a:t>
                      </a:r>
                      <a:endParaRPr lang="af-ZA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90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10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5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0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490102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5CA0EB-08AF-95D7-A601-BFDE123F6A16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933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5086E6-A463-E671-0BEB-FD4D87AA2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401"/>
            <a:ext cx="10515600" cy="1496355"/>
          </a:xfrm>
        </p:spPr>
        <p:txBody>
          <a:bodyPr/>
          <a:lstStyle/>
          <a:p>
            <a:pPr algn="ctr"/>
            <a:r>
              <a:rPr lang="el-GR" dirty="0">
                <a:latin typeface="Times New Roman"/>
                <a:cs typeface="Times New Roman"/>
              </a:rPr>
              <a:t>ΘΕΡΜΙΔΙΚΗ ΚΑΙ ΘΡΕΠΤΙΚΗ ΑΞΙΑ ΤΩΝ ΠΑΡΑΚΑΤΩ ΤΡΟΦΩΝ</a:t>
            </a:r>
            <a:endParaRPr lang="el-GR" dirty="0">
              <a:ea typeface="+mj-lt"/>
              <a:cs typeface="+mj-lt"/>
            </a:endParaRPr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AA6237FF-998E-5B4E-EDAE-981C405B5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081171"/>
              </p:ext>
            </p:extLst>
          </p:nvPr>
        </p:nvGraphicFramePr>
        <p:xfrm>
          <a:off x="249620" y="1826172"/>
          <a:ext cx="11737420" cy="484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6535">
                  <a:extLst>
                    <a:ext uri="{9D8B030D-6E8A-4147-A177-3AD203B41FA5}">
                      <a16:colId xmlns:a16="http://schemas.microsoft.com/office/drawing/2014/main" val="3308720201"/>
                    </a:ext>
                  </a:extLst>
                </a:gridCol>
                <a:gridCol w="1694613">
                  <a:extLst>
                    <a:ext uri="{9D8B030D-6E8A-4147-A177-3AD203B41FA5}">
                      <a16:colId xmlns:a16="http://schemas.microsoft.com/office/drawing/2014/main" val="3997600449"/>
                    </a:ext>
                  </a:extLst>
                </a:gridCol>
                <a:gridCol w="1980020">
                  <a:extLst>
                    <a:ext uri="{9D8B030D-6E8A-4147-A177-3AD203B41FA5}">
                      <a16:colId xmlns:a16="http://schemas.microsoft.com/office/drawing/2014/main" val="173578431"/>
                    </a:ext>
                  </a:extLst>
                </a:gridCol>
                <a:gridCol w="1052442">
                  <a:extLst>
                    <a:ext uri="{9D8B030D-6E8A-4147-A177-3AD203B41FA5}">
                      <a16:colId xmlns:a16="http://schemas.microsoft.com/office/drawing/2014/main" val="3978928187"/>
                    </a:ext>
                  </a:extLst>
                </a:gridCol>
                <a:gridCol w="2443810">
                  <a:extLst>
                    <a:ext uri="{9D8B030D-6E8A-4147-A177-3AD203B41FA5}">
                      <a16:colId xmlns:a16="http://schemas.microsoft.com/office/drawing/2014/main" val="2922226056"/>
                    </a:ext>
                  </a:extLst>
                </a:gridCol>
              </a:tblGrid>
              <a:tr h="606219">
                <a:tc>
                  <a:txBody>
                    <a:bodyPr/>
                    <a:lstStyle/>
                    <a:p>
                      <a:pPr algn="l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 κουταλιά μέλι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75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20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347400045"/>
                  </a:ext>
                </a:extLst>
              </a:tr>
              <a:tr h="606219">
                <a:tc>
                  <a:txBody>
                    <a:bodyPr/>
                    <a:lstStyle/>
                    <a:p>
                      <a:pPr algn="l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Κοτόπουλο 200 </a:t>
                      </a:r>
                      <a:r>
                        <a:rPr lang="af-ZA" sz="2400" u="none" strike="noStrike" dirty="0">
                          <a:effectLst/>
                          <a:latin typeface="Times New Roman"/>
                        </a:rPr>
                        <a:t>gr</a:t>
                      </a:r>
                      <a:endParaRPr lang="af-ZA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380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50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20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823207348"/>
                  </a:ext>
                </a:extLst>
              </a:tr>
              <a:tr h="606219">
                <a:tc>
                  <a:txBody>
                    <a:bodyPr/>
                    <a:lstStyle/>
                    <a:p>
                      <a:pPr algn="l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 κουταλιά λάδι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45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5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399553511"/>
                  </a:ext>
                </a:extLst>
              </a:tr>
              <a:tr h="606219">
                <a:tc>
                  <a:txBody>
                    <a:bodyPr/>
                    <a:lstStyle/>
                    <a:p>
                      <a:pPr algn="l"/>
                      <a:r>
                        <a:rPr lang="af-ZA" sz="2400" u="none" strike="noStrike" dirty="0">
                          <a:effectLst/>
                          <a:latin typeface="Times New Roman"/>
                        </a:rPr>
                        <a:t>200 gr </a:t>
                      </a:r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φακές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140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4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757669224"/>
                  </a:ext>
                </a:extLst>
              </a:tr>
              <a:tr h="606219">
                <a:tc>
                  <a:txBody>
                    <a:bodyPr/>
                    <a:lstStyle/>
                    <a:p>
                      <a:pPr algn="l"/>
                      <a:r>
                        <a:rPr lang="af-ZA" sz="2400" u="none" strike="noStrike" dirty="0">
                          <a:effectLst/>
                          <a:latin typeface="Times New Roman"/>
                        </a:rPr>
                        <a:t>200 gr </a:t>
                      </a:r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αρακάς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130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3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9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977267184"/>
                  </a:ext>
                </a:extLst>
              </a:tr>
              <a:tr h="606219">
                <a:tc>
                  <a:txBody>
                    <a:bodyPr/>
                    <a:lstStyle/>
                    <a:p>
                      <a:pPr algn="l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 γιαούρτι 2% λιπαρά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125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8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4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13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703582804"/>
                  </a:ext>
                </a:extLst>
              </a:tr>
              <a:tr h="606219">
                <a:tc>
                  <a:txBody>
                    <a:bodyPr/>
                    <a:lstStyle/>
                    <a:p>
                      <a:pPr algn="l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 γιαούρτι 0% λιπαρά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120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12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18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586973658"/>
                  </a:ext>
                </a:extLst>
              </a:tr>
              <a:tr h="606219">
                <a:tc>
                  <a:txBody>
                    <a:bodyPr/>
                    <a:lstStyle/>
                    <a:p>
                      <a:pPr algn="l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 φλυτζάνι χυμός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160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-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40</a:t>
                      </a:r>
                      <a:endParaRPr lang="el-GR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79863287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AC6F8EA-1543-CCDA-605C-8D1CD2DD52B0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398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3A317D9-5F4E-045F-BA77-B466A5640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74" y="458399"/>
            <a:ext cx="3317284" cy="3484411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Times New Roman"/>
                <a:cs typeface="Times New Roman"/>
              </a:rPr>
              <a:t>ΕΡΓΑΣΙΑ</a:t>
            </a:r>
            <a:r>
              <a:rPr lang="en-US" sz="3600" dirty="0">
                <a:solidFill>
                  <a:srgbClr val="FFFFFF"/>
                </a:solidFill>
                <a:latin typeface="Times New Roman"/>
                <a:cs typeface="Times New Roman"/>
              </a:rPr>
              <a:t> 2</a:t>
            </a:r>
            <a:endParaRPr lang="en-US" sz="3600" kern="12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69CFCEEA-B43C-7BFC-DBEF-C76D812ECE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013229"/>
              </p:ext>
            </p:extLst>
          </p:nvPr>
        </p:nvGraphicFramePr>
        <p:xfrm>
          <a:off x="5108535" y="269387"/>
          <a:ext cx="6560575" cy="6377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320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D3903F-14BD-9524-41B3-4D1560990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10063513" cy="1201857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l-GR" dirty="0">
                <a:latin typeface="Times New Roman"/>
                <a:cs typeface="Times New Roman"/>
              </a:rPr>
              <a:t>Υπολογίστε με βάση τον παρακάτω πίνακα: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FBEC05-EE05-4181-4785-42AA87A8C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l-GR" sz="3200" dirty="0">
              <a:latin typeface="Times New Roman"/>
              <a:cs typeface="Calibri" panose="020F0502020204030204"/>
            </a:endParaRPr>
          </a:p>
          <a:p>
            <a:pPr marL="0" indent="0">
              <a:buNone/>
            </a:pPr>
            <a:endParaRPr lang="el-GR" sz="3200">
              <a:latin typeface="Times New Roman"/>
              <a:cs typeface="Calibri" panose="020F0502020204030204"/>
            </a:endParaRP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331AEFA0-1688-4317-766F-8476A4BCB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821350"/>
              </p:ext>
            </p:extLst>
          </p:nvPr>
        </p:nvGraphicFramePr>
        <p:xfrm>
          <a:off x="1300655" y="1668517"/>
          <a:ext cx="10572916" cy="5005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58">
                  <a:extLst>
                    <a:ext uri="{9D8B030D-6E8A-4147-A177-3AD203B41FA5}">
                      <a16:colId xmlns:a16="http://schemas.microsoft.com/office/drawing/2014/main" val="3375286213"/>
                    </a:ext>
                  </a:extLst>
                </a:gridCol>
                <a:gridCol w="5286458">
                  <a:extLst>
                    <a:ext uri="{9D8B030D-6E8A-4147-A177-3AD203B41FA5}">
                      <a16:colId xmlns:a16="http://schemas.microsoft.com/office/drawing/2014/main" val="3693457867"/>
                    </a:ext>
                  </a:extLst>
                </a:gridCol>
              </a:tblGrid>
              <a:tr h="1668612">
                <a:tc>
                  <a:txBody>
                    <a:bodyPr/>
                    <a:lstStyle/>
                    <a:p>
                      <a:pPr algn="r"/>
                      <a:r>
                        <a:rPr lang="el-GR" sz="3600" dirty="0">
                          <a:latin typeface="Times New Roman"/>
                        </a:rPr>
                        <a:t>1 </a:t>
                      </a:r>
                      <a:r>
                        <a:rPr lang="el-GR" sz="3600" dirty="0" err="1">
                          <a:latin typeface="Times New Roman"/>
                        </a:rPr>
                        <a:t>gr</a:t>
                      </a:r>
                      <a:r>
                        <a:rPr lang="el-GR" sz="3600" dirty="0">
                          <a:latin typeface="Times New Roman"/>
                        </a:rPr>
                        <a:t> υδατάνθρακας =</a:t>
                      </a:r>
                      <a:endParaRPr lang="el-GR" dirty="0"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600" dirty="0">
                          <a:latin typeface="Times New Roman"/>
                        </a:rPr>
                        <a:t>4 θερμίδες</a:t>
                      </a:r>
                      <a:endParaRPr lang="el-GR" dirty="0">
                        <a:latin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971894"/>
                  </a:ext>
                </a:extLst>
              </a:tr>
              <a:tr h="1668612">
                <a:tc>
                  <a:txBody>
                    <a:bodyPr/>
                    <a:lstStyle/>
                    <a:p>
                      <a:pPr algn="r"/>
                      <a:r>
                        <a:rPr lang="el-GR" sz="3600" dirty="0">
                          <a:latin typeface="Times New Roman"/>
                        </a:rPr>
                        <a:t>1 </a:t>
                      </a:r>
                      <a:r>
                        <a:rPr lang="el-GR" sz="3600" dirty="0" err="1">
                          <a:latin typeface="Times New Roman"/>
                        </a:rPr>
                        <a:t>gr</a:t>
                      </a:r>
                      <a:r>
                        <a:rPr lang="el-GR" sz="3600" dirty="0">
                          <a:latin typeface="Times New Roman"/>
                        </a:rPr>
                        <a:t> πρωτεΐνη =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600" dirty="0">
                          <a:latin typeface="Times New Roman"/>
                        </a:rPr>
                        <a:t>4 θερμίδες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428377"/>
                  </a:ext>
                </a:extLst>
              </a:tr>
              <a:tr h="1668612">
                <a:tc>
                  <a:txBody>
                    <a:bodyPr/>
                    <a:lstStyle/>
                    <a:p>
                      <a:pPr algn="r"/>
                      <a:r>
                        <a:rPr lang="el-GR" sz="3600" dirty="0">
                          <a:latin typeface="Times New Roman"/>
                        </a:rPr>
                        <a:t>1 </a:t>
                      </a:r>
                      <a:r>
                        <a:rPr lang="el-GR" sz="3600" dirty="0" err="1">
                          <a:latin typeface="Times New Roman"/>
                        </a:rPr>
                        <a:t>gr</a:t>
                      </a:r>
                      <a:r>
                        <a:rPr lang="el-GR" sz="3600" dirty="0">
                          <a:latin typeface="Times New Roman"/>
                        </a:rPr>
                        <a:t> λίπος =</a:t>
                      </a:r>
                      <a:endParaRPr lang="el-GR" sz="3600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600" dirty="0">
                          <a:latin typeface="Times New Roman"/>
                        </a:rPr>
                        <a:t>9 θερμίδες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399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728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BF05A5-4A1F-AD72-B1A1-A23E4D4A7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38" y="365125"/>
            <a:ext cx="11960772" cy="1654012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>
                <a:latin typeface="Times New Roman"/>
                <a:cs typeface="Times New Roman"/>
              </a:rPr>
              <a:t>ΗΜΕΡΗΣΙΟ ΔΙΑΤΡΟΦΙΚΟ ΠΛΑΝΟ 2000-2100 KCAL </a:t>
            </a:r>
            <a:endParaRPr lang="el-GR" sz="3600">
              <a:cs typeface="Calibri Light"/>
            </a:endParaRPr>
          </a:p>
          <a:p>
            <a:pPr algn="ctr"/>
            <a:r>
              <a:rPr lang="el-GR" sz="3600" b="1" dirty="0">
                <a:latin typeface="Times New Roman"/>
                <a:cs typeface="Times New Roman"/>
              </a:rPr>
              <a:t>ΣΕ ΑΝΑΛΟΓΙΕΣ 55%-60% ΥΔΑΤΑΝΘΡΑΚΕΣ,</a:t>
            </a:r>
            <a:br>
              <a:rPr lang="el-GR" sz="3600" b="1" dirty="0">
                <a:latin typeface="Times New Roman"/>
                <a:cs typeface="Times New Roman"/>
              </a:rPr>
            </a:br>
            <a:r>
              <a:rPr lang="el-GR" sz="3600" b="1" dirty="0">
                <a:latin typeface="Times New Roman"/>
                <a:cs typeface="Times New Roman"/>
              </a:rPr>
              <a:t>20% ΛΙΠΗ, 25% ΠΡΩΤΕΪΝΕΣ</a:t>
            </a:r>
            <a:endParaRPr lang="el-GR" sz="3600" dirty="0"/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2C009D6F-9362-FFE0-F899-B6798495E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42034"/>
              </p:ext>
            </p:extLst>
          </p:nvPr>
        </p:nvGraphicFramePr>
        <p:xfrm>
          <a:off x="197068" y="2088931"/>
          <a:ext cx="11804017" cy="4568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3389">
                  <a:extLst>
                    <a:ext uri="{9D8B030D-6E8A-4147-A177-3AD203B41FA5}">
                      <a16:colId xmlns:a16="http://schemas.microsoft.com/office/drawing/2014/main" val="3621345525"/>
                    </a:ext>
                  </a:extLst>
                </a:gridCol>
                <a:gridCol w="1128457">
                  <a:extLst>
                    <a:ext uri="{9D8B030D-6E8A-4147-A177-3AD203B41FA5}">
                      <a16:colId xmlns:a16="http://schemas.microsoft.com/office/drawing/2014/main" val="2238957307"/>
                    </a:ext>
                  </a:extLst>
                </a:gridCol>
                <a:gridCol w="2883833">
                  <a:extLst>
                    <a:ext uri="{9D8B030D-6E8A-4147-A177-3AD203B41FA5}">
                      <a16:colId xmlns:a16="http://schemas.microsoft.com/office/drawing/2014/main" val="16272295"/>
                    </a:ext>
                  </a:extLst>
                </a:gridCol>
                <a:gridCol w="1056809">
                  <a:extLst>
                    <a:ext uri="{9D8B030D-6E8A-4147-A177-3AD203B41FA5}">
                      <a16:colId xmlns:a16="http://schemas.microsoft.com/office/drawing/2014/main" val="1995253252"/>
                    </a:ext>
                  </a:extLst>
                </a:gridCol>
                <a:gridCol w="2131529">
                  <a:extLst>
                    <a:ext uri="{9D8B030D-6E8A-4147-A177-3AD203B41FA5}">
                      <a16:colId xmlns:a16="http://schemas.microsoft.com/office/drawing/2014/main" val="58859799"/>
                    </a:ext>
                  </a:extLst>
                </a:gridCol>
              </a:tblGrid>
              <a:tr h="761494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ΠΡΩΙΝΟ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400" dirty="0">
                          <a:effectLst/>
                          <a:latin typeface="Times New Roman"/>
                        </a:rPr>
                        <a:t>KCAL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effectLst/>
                          <a:latin typeface="Times New Roman"/>
                        </a:rPr>
                        <a:t>ΥΔΑΤΑΝΘΡΑΚΕΣ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effectLst/>
                          <a:latin typeface="Times New Roman"/>
                        </a:rPr>
                        <a:t>ΛΙΠΗ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effectLst/>
                          <a:latin typeface="Times New Roman"/>
                        </a:rPr>
                        <a:t>ΠΡΩΤΕΪΝΕΣ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044913106"/>
                  </a:ext>
                </a:extLst>
              </a:tr>
              <a:tr h="761494">
                <a:tc>
                  <a:txBody>
                    <a:bodyPr/>
                    <a:lstStyle/>
                    <a:p>
                      <a:pPr algn="l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 κούπα γάλα 0% λιπαρά</a:t>
                      </a:r>
                      <a:endParaRPr lang="el-GR" sz="240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4261146449"/>
                  </a:ext>
                </a:extLst>
              </a:tr>
              <a:tr h="761494">
                <a:tc>
                  <a:txBody>
                    <a:bodyPr/>
                    <a:lstStyle/>
                    <a:p>
                      <a:pPr algn="l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 φέτα ψωμί</a:t>
                      </a:r>
                      <a:endParaRPr lang="el-GR" sz="240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146312967"/>
                  </a:ext>
                </a:extLst>
              </a:tr>
              <a:tr h="761494">
                <a:tc>
                  <a:txBody>
                    <a:bodyPr/>
                    <a:lstStyle/>
                    <a:p>
                      <a:pPr algn="l"/>
                      <a:r>
                        <a:rPr lang="el-GR" sz="2400" u="none" strike="noStrike" dirty="0">
                          <a:effectLst/>
                          <a:latin typeface="Times New Roman"/>
                        </a:rPr>
                        <a:t>1 φλυτζάνι χυμός</a:t>
                      </a:r>
                      <a:endParaRPr lang="el-GR" sz="2400" i="0" u="none" strike="noStrike">
                        <a:effectLst/>
                        <a:latin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418522746"/>
                  </a:ext>
                </a:extLst>
              </a:tr>
              <a:tr h="761494"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effectLst/>
                          <a:latin typeface="Times New Roman"/>
                        </a:rPr>
                        <a:t>1 κουταλιά μέλι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39509437"/>
                  </a:ext>
                </a:extLst>
              </a:tr>
              <a:tr h="761494">
                <a:tc>
                  <a:txBody>
                    <a:bodyPr/>
                    <a:lstStyle/>
                    <a:p>
                      <a:pPr algn="r"/>
                      <a:r>
                        <a:rPr lang="el-GR" sz="2400" dirty="0">
                          <a:effectLst/>
                          <a:latin typeface="Times New Roman"/>
                        </a:rPr>
                        <a:t>ΣΥΝΟΛΟ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385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400" dirty="0">
                          <a:effectLst/>
                          <a:latin typeface="Times New Roman"/>
                        </a:rPr>
                        <a:t>87 gr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400" dirty="0">
                          <a:effectLst/>
                          <a:latin typeface="Times New Roman"/>
                        </a:rPr>
                        <a:t>10 gr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51170814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47197BE-406F-C308-88CE-BE2B9E2434E8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375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722C14-1E48-6CD1-9D99-2DFE0821A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4926AC58-F6BB-9D69-20A5-5B9999772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577519"/>
              </p:ext>
            </p:extLst>
          </p:nvPr>
        </p:nvGraphicFramePr>
        <p:xfrm>
          <a:off x="840827" y="459827"/>
          <a:ext cx="10515591" cy="3978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8119">
                  <a:extLst>
                    <a:ext uri="{9D8B030D-6E8A-4147-A177-3AD203B41FA5}">
                      <a16:colId xmlns:a16="http://schemas.microsoft.com/office/drawing/2014/main" val="2582454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798341546"/>
                    </a:ext>
                  </a:extLst>
                </a:gridCol>
                <a:gridCol w="2758964">
                  <a:extLst>
                    <a:ext uri="{9D8B030D-6E8A-4147-A177-3AD203B41FA5}">
                      <a16:colId xmlns:a16="http://schemas.microsoft.com/office/drawing/2014/main" val="2615255994"/>
                    </a:ext>
                  </a:extLst>
                </a:gridCol>
                <a:gridCol w="1083879">
                  <a:extLst>
                    <a:ext uri="{9D8B030D-6E8A-4147-A177-3AD203B41FA5}">
                      <a16:colId xmlns:a16="http://schemas.microsoft.com/office/drawing/2014/main" val="4236246712"/>
                    </a:ext>
                  </a:extLst>
                </a:gridCol>
                <a:gridCol w="2041629">
                  <a:extLst>
                    <a:ext uri="{9D8B030D-6E8A-4147-A177-3AD203B41FA5}">
                      <a16:colId xmlns:a16="http://schemas.microsoft.com/office/drawing/2014/main" val="3152578843"/>
                    </a:ext>
                  </a:extLst>
                </a:gridCol>
              </a:tblGrid>
              <a:tr h="1103586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ΔΕΚΑΤΙΑΝΟ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af-ZA" sz="2400" dirty="0">
                          <a:effectLst/>
                          <a:latin typeface="Times New Roman"/>
                        </a:rPr>
                        <a:t>KCAL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ΥΔΑΤΑΝΘΡΑΚΕΣ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ΛΙΠΗ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ΠΡΩΤΕΪΝΕΣ</a:t>
                      </a:r>
                      <a:endParaRPr lang="el-GR"/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234976924"/>
                  </a:ext>
                </a:extLst>
              </a:tr>
              <a:tr h="1437689"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effectLst/>
                          <a:latin typeface="Times New Roman"/>
                        </a:rPr>
                        <a:t>1 φρούτο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773687456"/>
                  </a:ext>
                </a:extLst>
              </a:tr>
              <a:tr h="1437689">
                <a:tc>
                  <a:txBody>
                    <a:bodyPr/>
                    <a:lstStyle/>
                    <a:p>
                      <a:pPr algn="r"/>
                      <a:r>
                        <a:rPr lang="el-GR" sz="2400" dirty="0">
                          <a:effectLst/>
                          <a:latin typeface="Times New Roman"/>
                        </a:rPr>
                        <a:t>ΣΥΝΟΛΟ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400" dirty="0">
                          <a:effectLst/>
                          <a:latin typeface="Times New Roman"/>
                        </a:rPr>
                        <a:t>20 gr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56164022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FEC7158-B83A-CC2A-53E2-CF8CA88951A9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407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48AFC7-808C-E7E5-C10A-08760F084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7EDE78A3-70E0-2E0E-A824-8DFA116E5F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033124"/>
              </p:ext>
            </p:extLst>
          </p:nvPr>
        </p:nvGraphicFramePr>
        <p:xfrm>
          <a:off x="367862" y="381000"/>
          <a:ext cx="11362989" cy="602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2160">
                  <a:extLst>
                    <a:ext uri="{9D8B030D-6E8A-4147-A177-3AD203B41FA5}">
                      <a16:colId xmlns:a16="http://schemas.microsoft.com/office/drawing/2014/main" val="1142420415"/>
                    </a:ext>
                  </a:extLst>
                </a:gridCol>
                <a:gridCol w="1277697">
                  <a:extLst>
                    <a:ext uri="{9D8B030D-6E8A-4147-A177-3AD203B41FA5}">
                      <a16:colId xmlns:a16="http://schemas.microsoft.com/office/drawing/2014/main" val="2507364094"/>
                    </a:ext>
                  </a:extLst>
                </a:gridCol>
                <a:gridCol w="2874820">
                  <a:extLst>
                    <a:ext uri="{9D8B030D-6E8A-4147-A177-3AD203B41FA5}">
                      <a16:colId xmlns:a16="http://schemas.microsoft.com/office/drawing/2014/main" val="2692380274"/>
                    </a:ext>
                  </a:extLst>
                </a:gridCol>
                <a:gridCol w="1086043">
                  <a:extLst>
                    <a:ext uri="{9D8B030D-6E8A-4147-A177-3AD203B41FA5}">
                      <a16:colId xmlns:a16="http://schemas.microsoft.com/office/drawing/2014/main" val="2150038841"/>
                    </a:ext>
                  </a:extLst>
                </a:gridCol>
                <a:gridCol w="2142269">
                  <a:extLst>
                    <a:ext uri="{9D8B030D-6E8A-4147-A177-3AD203B41FA5}">
                      <a16:colId xmlns:a16="http://schemas.microsoft.com/office/drawing/2014/main" val="1314557291"/>
                    </a:ext>
                  </a:extLst>
                </a:gridCol>
              </a:tblGrid>
              <a:tr h="860688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effectLst/>
                          <a:latin typeface="Times New Roman"/>
                        </a:rPr>
                        <a:t>ΓΕΥΜΑ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af-ZA" sz="2400" dirty="0">
                          <a:effectLst/>
                          <a:latin typeface="Times New Roman"/>
                        </a:rPr>
                        <a:t>KCAL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ΥΔΑΤΑΝΘΡΑΚΕΣ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ΛΙΠΗ</a:t>
                      </a:r>
                      <a:endParaRPr lang="el-GR"/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l-GR" sz="2400" dirty="0">
                          <a:effectLst/>
                          <a:latin typeface="Times New Roman"/>
                        </a:rPr>
                        <a:t>ΠΡΩΤΕΪΝΕΣ</a:t>
                      </a:r>
                      <a:endParaRPr lang="el-GR"/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670108249"/>
                  </a:ext>
                </a:extLst>
              </a:tr>
              <a:tr h="860688">
                <a:tc>
                  <a:txBody>
                    <a:bodyPr/>
                    <a:lstStyle/>
                    <a:p>
                      <a:pPr algn="l"/>
                      <a:r>
                        <a:rPr lang="af-ZA" sz="2800" dirty="0">
                          <a:effectLst/>
                          <a:latin typeface="Times New Roman"/>
                        </a:rPr>
                        <a:t>200 gr </a:t>
                      </a:r>
                      <a:r>
                        <a:rPr lang="el-GR" sz="2800" dirty="0">
                          <a:effectLst/>
                          <a:latin typeface="Times New Roman"/>
                        </a:rPr>
                        <a:t>κοτόπουλο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380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476092024"/>
                  </a:ext>
                </a:extLst>
              </a:tr>
              <a:tr h="860688">
                <a:tc>
                  <a:txBody>
                    <a:bodyPr/>
                    <a:lstStyle/>
                    <a:p>
                      <a:pPr algn="l"/>
                      <a:r>
                        <a:rPr lang="af-ZA" sz="2800" dirty="0">
                          <a:effectLst/>
                          <a:latin typeface="Times New Roman"/>
                        </a:rPr>
                        <a:t>200 gr </a:t>
                      </a:r>
                      <a:r>
                        <a:rPr lang="el-GR" sz="2800" dirty="0">
                          <a:effectLst/>
                          <a:latin typeface="Times New Roman"/>
                        </a:rPr>
                        <a:t>φακές - φασόλια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140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611168781"/>
                  </a:ext>
                </a:extLst>
              </a:tr>
              <a:tr h="860688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1 σαλάτα εποχής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4088931592"/>
                  </a:ext>
                </a:extLst>
              </a:tr>
              <a:tr h="860688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1 κουταλιά ελαιόλαδο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870956715"/>
                  </a:ext>
                </a:extLst>
              </a:tr>
              <a:tr h="860688">
                <a:tc>
                  <a:txBody>
                    <a:bodyPr/>
                    <a:lstStyle/>
                    <a:p>
                      <a:pPr algn="l"/>
                      <a:r>
                        <a:rPr lang="el-GR" sz="2800" dirty="0">
                          <a:effectLst/>
                          <a:latin typeface="Times New Roman"/>
                        </a:rPr>
                        <a:t>2 φέτες ψωμί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140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2251930838"/>
                  </a:ext>
                </a:extLst>
              </a:tr>
              <a:tr h="860688">
                <a:tc>
                  <a:txBody>
                    <a:bodyPr/>
                    <a:lstStyle/>
                    <a:p>
                      <a:pPr algn="r"/>
                      <a:r>
                        <a:rPr lang="el-GR" sz="2800" dirty="0">
                          <a:effectLst/>
                          <a:latin typeface="Times New Roman"/>
                        </a:rPr>
                        <a:t>ΣΥΝΟΛΟ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>
                          <a:effectLst/>
                          <a:latin typeface="Times New Roman"/>
                        </a:rPr>
                        <a:t>755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70 gr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25 gr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2800" dirty="0">
                          <a:effectLst/>
                          <a:latin typeface="Times New Roman"/>
                        </a:rPr>
                        <a:t>62 gr</a:t>
                      </a: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33410773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78CAA26-6940-55A3-B4A1-B92E73FF2BC2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939362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13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ΤΡΟΦΕΣ ΚΑΙ Η ΠΕΡΙΕΚΤΙΚΟΤΗΤΑ ΤΟΥΣ ΣΕ ΠΡΩΤΕΪΝΕΣ-ΥΔΑΤΑΝΘΡΑΚΕΣ-ΛΙΠΗ</vt:lpstr>
      <vt:lpstr>Παρουσίαση του PowerPoint</vt:lpstr>
      <vt:lpstr>ΘΕΡΜΙΔΙΚΗ ΚΑΙ ΘΡΕΠΤΙΚΗ ΑΞΙΑ ΤΩΝ ΠΑΡΑΚΑΤΩ ΤΡΟΦΩΝ</vt:lpstr>
      <vt:lpstr>ΘΕΡΜΙΔΙΚΗ ΚΑΙ ΘΡΕΠΤΙΚΗ ΑΞΙΑ ΤΩΝ ΠΑΡΑΚΑΤΩ ΤΡΟΦΩΝ</vt:lpstr>
      <vt:lpstr>ΕΡΓΑΣΙΑ 2</vt:lpstr>
      <vt:lpstr>Υπολογίστε με βάση τον παρακάτω πίνακα:</vt:lpstr>
      <vt:lpstr>ΗΜΕΡΗΣΙΟ ΔΙΑΤΡΟΦΙΚΟ ΠΛΑΝΟ 2000-2100 KCAL  ΣΕ ΑΝΑΛΟΓΙΕΣ 55%-60% ΥΔΑΤΑΝΘΡΑΚΕΣ, 20% ΛΙΠΗ, 25% ΠΡΩΤΕΪΝΕΣ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revision>283</cp:revision>
  <dcterms:created xsi:type="dcterms:W3CDTF">2022-04-11T13:36:59Z</dcterms:created>
  <dcterms:modified xsi:type="dcterms:W3CDTF">2022-05-31T13:13:39Z</dcterms:modified>
</cp:coreProperties>
</file>