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2" d="100"/>
          <a:sy n="102" d="100"/>
        </p:scale>
        <p:origin x="-444" y="2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2059227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33ca14f279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33ca14f279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33ca14f279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33ca14f279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33d9ebbde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33d9ebbde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33d9ebbde1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33d9ebbde1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33e317aa5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33e317aa5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33e317aa55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33e317aa5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33e317aa55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33e317aa55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33e317aa55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33e317aa55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33e317aa55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33e317aa55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33e317aa55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33e317aa5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33ca14f279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33ca14f27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33e317aa55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33e317aa55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33e317aa55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33e317aa55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33e317aa55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33e317aa55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33e317aa55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33e317aa55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33df2c4c71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33df2c4c7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33ca14f27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33ca14f27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33ca14f279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33ca14f27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33ca14f279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33ca14f279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33ca14f279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33ca14f279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33ca14f279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33ca14f279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33ca14f279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33ca14f279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33ca14f279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33ca14f279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D9EAD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theacropolismuseum.gr/"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hyperlink" Target="https://www.youtube.com/watch?v=TBCkTiue0D8"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c-4VoStrLuk"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hyperlink" Target="http://el.wikipedia.org/wiki/%CE%91%CF%81%CE%B9%CF%83%CF%84%CE%BF%CF%84%CE%AD%CE%BB%CE%B7%CF%82"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https://www.youtube.com/watch?v=I8FnbebLbmA" TargetMode="External"/><Relationship Id="rId7" Type="http://schemas.openxmlformats.org/officeDocument/2006/relationships/hyperlink" Target="https://www.sansimera.gr/articles/7"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www.sansimera.gr/biographies/41" TargetMode="External"/><Relationship Id="rId5" Type="http://schemas.openxmlformats.org/officeDocument/2006/relationships/hyperlink" Target="https://www.sansimera.gr/articles/998" TargetMode="External"/><Relationship Id="rId4" Type="http://schemas.openxmlformats.org/officeDocument/2006/relationships/hyperlink" Target="https://www.sansimera.gr/articles/82"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hyperlink" Target="http://www.iep.edu.gr/el/psifiako-apothetirio/skill-labs/912-endiaferomai-kai-energo"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16.jpg"/><Relationship Id="rId13" Type="http://schemas.openxmlformats.org/officeDocument/2006/relationships/image" Target="../media/image21.jpg"/><Relationship Id="rId18" Type="http://schemas.openxmlformats.org/officeDocument/2006/relationships/image" Target="../media/image26.jpg"/><Relationship Id="rId3" Type="http://schemas.openxmlformats.org/officeDocument/2006/relationships/hyperlink" Target="http://www.iep.edu.gr/el/psifiako-apothetirio/skill-labs/912-endiaferomai-kai-energo" TargetMode="External"/><Relationship Id="rId21" Type="http://schemas.openxmlformats.org/officeDocument/2006/relationships/image" Target="../media/image29.jpg"/><Relationship Id="rId7" Type="http://schemas.openxmlformats.org/officeDocument/2006/relationships/image" Target="../media/image15.jpg"/><Relationship Id="rId12" Type="http://schemas.openxmlformats.org/officeDocument/2006/relationships/image" Target="../media/image20.jpg"/><Relationship Id="rId17" Type="http://schemas.openxmlformats.org/officeDocument/2006/relationships/image" Target="../media/image25.jpg"/><Relationship Id="rId2" Type="http://schemas.openxmlformats.org/officeDocument/2006/relationships/notesSlide" Target="../notesSlides/notesSlide17.xml"/><Relationship Id="rId16" Type="http://schemas.openxmlformats.org/officeDocument/2006/relationships/image" Target="../media/image24.jpg"/><Relationship Id="rId20" Type="http://schemas.openxmlformats.org/officeDocument/2006/relationships/image" Target="../media/image28.jpg"/><Relationship Id="rId1" Type="http://schemas.openxmlformats.org/officeDocument/2006/relationships/slideLayout" Target="../slideLayouts/slideLayout3.xml"/><Relationship Id="rId6" Type="http://schemas.openxmlformats.org/officeDocument/2006/relationships/image" Target="../media/image14.jpg"/><Relationship Id="rId11" Type="http://schemas.openxmlformats.org/officeDocument/2006/relationships/image" Target="../media/image19.jpg"/><Relationship Id="rId5" Type="http://schemas.openxmlformats.org/officeDocument/2006/relationships/image" Target="../media/image13.jpg"/><Relationship Id="rId15" Type="http://schemas.openxmlformats.org/officeDocument/2006/relationships/image" Target="../media/image23.jpg"/><Relationship Id="rId10" Type="http://schemas.openxmlformats.org/officeDocument/2006/relationships/image" Target="../media/image18.jpg"/><Relationship Id="rId19" Type="http://schemas.openxmlformats.org/officeDocument/2006/relationships/image" Target="../media/image27.jpg"/><Relationship Id="rId4" Type="http://schemas.openxmlformats.org/officeDocument/2006/relationships/image" Target="../media/image12.jpg"/><Relationship Id="rId9" Type="http://schemas.openxmlformats.org/officeDocument/2006/relationships/image" Target="../media/image17.jpg"/><Relationship Id="rId1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hyperlink" Target="http://www.iep.edu.gr/el/psifiako-apothetirio/skill-labs/912-endiaferomai-kai-energo"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iep.edu.gr/el/psifiako-apothetirio/skill-labs/912-endiaferomai-kai-energo"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iep.edu.gr/el/psifiako-apothetirio/skill-labs/912-endiaferomai-kai-energo"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iep.edu.gr/el/psifiako-apothetirio/skill-labs/912-endiaferomai-kai-energo"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www.iep.edu.gr/el/psifiako-apothetirio/skill-labs/912-endiaferomai-kai-energo"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Clr>
                <a:schemeClr val="dk1"/>
              </a:buClr>
              <a:buSzPts val="990"/>
              <a:buFont typeface="Arial"/>
              <a:buNone/>
            </a:pPr>
            <a:r>
              <a:rPr lang="el"/>
              <a:t>ΕΡΓΑΣΤΗΡΙΑ ΔΕΞΙΟΤΗΤΩΝ </a:t>
            </a:r>
            <a:endParaRPr/>
          </a:p>
          <a:p>
            <a:pPr marL="0" lvl="0" indent="0" algn="ctr" rtl="0">
              <a:spcBef>
                <a:spcPts val="0"/>
              </a:spcBef>
              <a:spcAft>
                <a:spcPts val="0"/>
              </a:spcAft>
              <a:buClr>
                <a:schemeClr val="dk1"/>
              </a:buClr>
              <a:buSzPts val="990"/>
              <a:buFont typeface="Arial"/>
              <a:buNone/>
            </a:pPr>
            <a:r>
              <a:rPr lang="el"/>
              <a:t>Γ ΓΥΜΝΑΣΙΟΥ</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Clr>
                <a:schemeClr val="dk1"/>
              </a:buClr>
              <a:buSzPts val="1100"/>
              <a:buFont typeface="Arial"/>
              <a:buNone/>
            </a:pPr>
            <a:r>
              <a:rPr lang="el">
                <a:solidFill>
                  <a:srgbClr val="FF9900"/>
                </a:solidFill>
                <a:latin typeface="Times New Roman"/>
                <a:ea typeface="Times New Roman"/>
                <a:cs typeface="Times New Roman"/>
                <a:sym typeface="Times New Roman"/>
              </a:rPr>
              <a:t>ΓΥΜΝΑΣΙΟ ΕΛΑΦΟΝΗΣΟΥ ΜΕ ΠΡΟΣ Α΄ ΛΥΚ ΤΑΞΗ</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l"/>
              <a:t>ΘΕΜΑΤΙΚΟΣ ΑΞΟΝΑΣ-ΨΥΧΙΚΗ ΥΓΕΙΑ</a:t>
            </a:r>
            <a:endParaRPr/>
          </a:p>
        </p:txBody>
      </p:sp>
      <p:sp>
        <p:nvSpPr>
          <p:cNvPr id="111" name="Google Shape;111;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228600" algn="just" rtl="0">
              <a:lnSpc>
                <a:spcPct val="150000"/>
              </a:lnSpc>
              <a:spcBef>
                <a:spcPts val="1200"/>
              </a:spcBef>
              <a:spcAft>
                <a:spcPts val="0"/>
              </a:spcAft>
              <a:buClr>
                <a:schemeClr val="dk1"/>
              </a:buClr>
              <a:buSzPts val="1100"/>
              <a:buFont typeface="Arial"/>
              <a:buNone/>
            </a:pPr>
            <a:r>
              <a:rPr lang="el" sz="1400">
                <a:solidFill>
                  <a:schemeClr val="dk1"/>
                </a:solidFill>
                <a:latin typeface="Times New Roman"/>
                <a:ea typeface="Times New Roman"/>
                <a:cs typeface="Times New Roman"/>
                <a:sym typeface="Times New Roman"/>
              </a:rPr>
              <a:t>❖</a:t>
            </a:r>
            <a:r>
              <a:rPr lang="el" sz="700">
                <a:solidFill>
                  <a:schemeClr val="dk1"/>
                </a:solidFill>
                <a:latin typeface="Times New Roman"/>
                <a:ea typeface="Times New Roman"/>
                <a:cs typeface="Times New Roman"/>
                <a:sym typeface="Times New Roman"/>
              </a:rPr>
              <a:t> 	</a:t>
            </a:r>
            <a:r>
              <a:rPr lang="el" sz="1400" b="1">
                <a:solidFill>
                  <a:schemeClr val="dk1"/>
                </a:solidFill>
                <a:latin typeface="Times New Roman"/>
                <a:ea typeface="Times New Roman"/>
                <a:cs typeface="Times New Roman"/>
                <a:sym typeface="Times New Roman"/>
              </a:rPr>
              <a:t>Τρόποι αντιμετώπισης - πρόληψη μέσω της διατροφής</a:t>
            </a:r>
            <a:r>
              <a:rPr lang="el" sz="1400" b="1">
                <a:solidFill>
                  <a:srgbClr val="FF0000"/>
                </a:solidFill>
                <a:latin typeface="Times New Roman"/>
                <a:ea typeface="Times New Roman"/>
                <a:cs typeface="Times New Roman"/>
                <a:sym typeface="Times New Roman"/>
              </a:rPr>
              <a:t>(GT PLAYER)</a:t>
            </a:r>
            <a:endParaRPr sz="1400" b="1">
              <a:solidFill>
                <a:srgbClr val="FF0000"/>
              </a:solidFill>
              <a:latin typeface="Times New Roman"/>
              <a:ea typeface="Times New Roman"/>
              <a:cs typeface="Times New Roman"/>
              <a:sym typeface="Times New Roman"/>
            </a:endParaRPr>
          </a:p>
          <a:p>
            <a:pPr marL="0" lvl="0" indent="0" algn="l" rtl="0">
              <a:spcBef>
                <a:spcPts val="1200"/>
              </a:spcBef>
              <a:spcAft>
                <a:spcPts val="1200"/>
              </a:spcAft>
              <a:buNone/>
            </a:pPr>
            <a:r>
              <a:rPr lang="el" sz="1400" b="1">
                <a:solidFill>
                  <a:schemeClr val="dk1"/>
                </a:solidFill>
                <a:latin typeface="Times New Roman"/>
                <a:ea typeface="Times New Roman"/>
                <a:cs typeface="Times New Roman"/>
                <a:sym typeface="Times New Roman"/>
              </a:rPr>
              <a:t>Σύμφωνα με το Διαγνωστικό και Στατιστικό Εγχειρίδιο των Ψυχικών Διαταραχών, 4 από τις 10 κύριες αιτίες αναπηρίας στις ΗΠΑ και σε άλλες αναπτυγμένες χώρες είναι οι ψυχικές διαταραχές. Ο σύγχρονος τρόπος ζωής, συμπεριλαμβανομένου των καθημερινών προβλημάτων καθώς και η ρουτίνα της καθημερινότητας συμβάλουν στη δημιουργία αυτών των ψυχικών διαταραχών. Παρόλο που η επιστήμη των φαρμακευτικών σκευασμάτων προσπαθεί για την αντιμετώπισή τους, τα περισσότερα αντικαταθλιπτικά και άλλα συνταγογραφημένα φάρμακα προκαλούν σοβαρές παρενέργειες, οι οποίες συνήθως αποθαρρύνουν τους ασθενείς να λαμβάνουν τα φάρμακά τους. Αυτοί οι ασθενείς διατρέχουν πολλούς κινδύνους για την υγεία τους που στην εσχάτη των περιπτώσεων μπορεί να οδηγήσει σε αυτοκτονία. Είναι αναγκαίο λοιπόν να βρεθούν τρόποι επίλυσης των ψυχικών διαταραχών μέσα από τη διατροφή και από εναλλακτικές ή συμπληρωματικές θεραπείες διατροφής.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l"/>
              <a:t>ΘΕΜΑΤΙΚΟΣ ΑΞΟΝΑΣ-ΨΥΧΙΚΗ ΥΓΕΙΑ</a:t>
            </a:r>
            <a:endParaRPr/>
          </a:p>
        </p:txBody>
      </p:sp>
      <p:sp>
        <p:nvSpPr>
          <p:cNvPr id="117" name="Google Shape;117;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47500" lnSpcReduction="20000"/>
          </a:bodyPr>
          <a:lstStyle/>
          <a:p>
            <a:pPr marL="457200" lvl="0" indent="-228600" algn="just" rtl="0">
              <a:lnSpc>
                <a:spcPct val="150000"/>
              </a:lnSpc>
              <a:spcBef>
                <a:spcPts val="1200"/>
              </a:spcBef>
              <a:spcAft>
                <a:spcPts val="0"/>
              </a:spcAft>
              <a:buNone/>
            </a:pPr>
            <a:r>
              <a:rPr lang="el" sz="2873">
                <a:solidFill>
                  <a:schemeClr val="dk1"/>
                </a:solidFill>
                <a:latin typeface="Times New Roman"/>
                <a:ea typeface="Times New Roman"/>
                <a:cs typeface="Times New Roman"/>
                <a:sym typeface="Times New Roman"/>
              </a:rPr>
              <a:t>❖</a:t>
            </a:r>
            <a:r>
              <a:rPr lang="el" sz="2173">
                <a:solidFill>
                  <a:schemeClr val="dk1"/>
                </a:solidFill>
                <a:latin typeface="Times New Roman"/>
                <a:ea typeface="Times New Roman"/>
                <a:cs typeface="Times New Roman"/>
                <a:sym typeface="Times New Roman"/>
              </a:rPr>
              <a:t> 	</a:t>
            </a:r>
            <a:r>
              <a:rPr lang="el" sz="2873" b="1">
                <a:solidFill>
                  <a:schemeClr val="dk1"/>
                </a:solidFill>
                <a:latin typeface="Times New Roman"/>
                <a:ea typeface="Times New Roman"/>
                <a:cs typeface="Times New Roman"/>
                <a:sym typeface="Times New Roman"/>
              </a:rPr>
              <a:t>Τρόποι αντιμετώπισης - πρόληψη μέσω της διατροφής </a:t>
            </a:r>
            <a:r>
              <a:rPr lang="el" sz="2873" b="1">
                <a:solidFill>
                  <a:srgbClr val="FF0000"/>
                </a:solidFill>
                <a:latin typeface="Times New Roman"/>
                <a:ea typeface="Times New Roman"/>
                <a:cs typeface="Times New Roman"/>
                <a:sym typeface="Times New Roman"/>
              </a:rPr>
              <a:t>(GT PLAYER)</a:t>
            </a:r>
            <a:endParaRPr sz="2873" b="1">
              <a:solidFill>
                <a:srgbClr val="FF0000"/>
              </a:solidFill>
              <a:latin typeface="Times New Roman"/>
              <a:ea typeface="Times New Roman"/>
              <a:cs typeface="Times New Roman"/>
              <a:sym typeface="Times New Roman"/>
            </a:endParaRPr>
          </a:p>
          <a:p>
            <a:pPr marL="0" lvl="0" indent="0" algn="just" rtl="0">
              <a:lnSpc>
                <a:spcPct val="150000"/>
              </a:lnSpc>
              <a:spcBef>
                <a:spcPts val="1200"/>
              </a:spcBef>
              <a:spcAft>
                <a:spcPts val="0"/>
              </a:spcAft>
              <a:buNone/>
            </a:pPr>
            <a:r>
              <a:rPr lang="el" sz="2666" b="1">
                <a:solidFill>
                  <a:schemeClr val="dk1"/>
                </a:solidFill>
                <a:latin typeface="Times New Roman"/>
                <a:ea typeface="Times New Roman"/>
                <a:cs typeface="Times New Roman"/>
                <a:sym typeface="Times New Roman"/>
              </a:rPr>
              <a:t>Οι θεραπείες διατροφής αναφέρονται σε θρεπτικά συστατικά τα οποία χωρίζονται σε μακροθρεπτικά και μικροθρεπτικά. Επίσης διερευνάται ο ρόλος των βιταμινών, οι οποίες χωρίζονται σε λιποδιαλυτές και υδατοδιαλυτές, στην επίδραση του εγκεφάλου και πιο ειδικά στην δράση κατά των ψυχικών διαταραχών, όπως επίσης έχει διερευνηθεί και ο ρόλος των ανόργανων συστατικών και ορισμένων λειτουργικών ουσιών της διατροφής. Επιπλέον, έγινε ανασκόπηση της πρόσφατης βιβλιογραφίας που αναφέρει μελέτες που έχουν διεξαχθεί και έχουν αποδείξει το ρόλο της διατροφής και των λειτουργικών συστατικών, ακόμη των ω-3 λιπαρών οξέων, των βιταμινών του συμπλέγματος Β και άλλων, ανόργανων συστατικών και πρωτεϊνών τα οποία επηρεάζουν ορισμένα σημεία του εγκεφάλου. Με αποτέλεσμα να συμβάλουν στην αλλαγή της διάθεσης και συνεπώς στην απαλλαγή του ασθενή από τα δυσμενή συμπτώματα της εκάστοτε ψυχικής νόσου.</a:t>
            </a:r>
            <a:endParaRPr sz="2666" b="1">
              <a:solidFill>
                <a:srgbClr val="FF0000"/>
              </a:solidFill>
              <a:latin typeface="Times New Roman"/>
              <a:ea typeface="Times New Roman"/>
              <a:cs typeface="Times New Roman"/>
              <a:sym typeface="Times New Roman"/>
            </a:endParaRPr>
          </a:p>
          <a:p>
            <a:pPr marL="0" lvl="0" indent="0" algn="just" rtl="0">
              <a:lnSpc>
                <a:spcPct val="150000"/>
              </a:lnSpc>
              <a:spcBef>
                <a:spcPts val="1200"/>
              </a:spcBef>
              <a:spcAft>
                <a:spcPts val="0"/>
              </a:spcAft>
              <a:buNone/>
            </a:pPr>
            <a:r>
              <a:rPr lang="el" sz="2666" b="1">
                <a:solidFill>
                  <a:schemeClr val="dk1"/>
                </a:solidFill>
                <a:latin typeface="Times New Roman"/>
                <a:ea typeface="Times New Roman"/>
                <a:cs typeface="Times New Roman"/>
                <a:sym typeface="Times New Roman"/>
              </a:rPr>
              <a:t> </a:t>
            </a:r>
            <a:endParaRPr sz="2666" b="1">
              <a:solidFill>
                <a:schemeClr val="dk1"/>
              </a:solidFill>
              <a:latin typeface="Times New Roman"/>
              <a:ea typeface="Times New Roman"/>
              <a:cs typeface="Times New Roman"/>
              <a:sym typeface="Times New Roman"/>
            </a:endParaRPr>
          </a:p>
          <a:p>
            <a:pPr marL="457200" lvl="0" indent="-228600" algn="just" rtl="0">
              <a:lnSpc>
                <a:spcPct val="150000"/>
              </a:lnSpc>
              <a:spcBef>
                <a:spcPts val="1200"/>
              </a:spcBef>
              <a:spcAft>
                <a:spcPts val="1200"/>
              </a:spcAft>
              <a:buClr>
                <a:schemeClr val="dk1"/>
              </a:buClr>
              <a:buSzPct val="78571"/>
              <a:buFont typeface="Arial"/>
              <a:buNone/>
            </a:pPr>
            <a:endParaRPr sz="1400" b="1">
              <a:solidFill>
                <a:srgbClr val="FF0000"/>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l" sz="2150">
                <a:latin typeface="Times New Roman"/>
                <a:ea typeface="Times New Roman"/>
                <a:cs typeface="Times New Roman"/>
                <a:sym typeface="Times New Roman"/>
              </a:rPr>
              <a:t>Θεματικός άξονας -Παγκόσμια και τοπική Πολιτιστική κληρονομιά</a:t>
            </a:r>
            <a:endParaRPr sz="3900">
              <a:latin typeface="Times New Roman"/>
              <a:ea typeface="Times New Roman"/>
              <a:cs typeface="Times New Roman"/>
              <a:sym typeface="Times New Roman"/>
            </a:endParaRPr>
          </a:p>
        </p:txBody>
      </p:sp>
      <p:sp>
        <p:nvSpPr>
          <p:cNvPr id="123" name="Google Shape;123;p24"/>
          <p:cNvSpPr txBox="1">
            <a:spLocks noGrp="1"/>
          </p:cNvSpPr>
          <p:nvPr>
            <p:ph type="body" idx="1"/>
          </p:nvPr>
        </p:nvSpPr>
        <p:spPr>
          <a:xfrm>
            <a:off x="311700" y="1152475"/>
            <a:ext cx="6021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el" sz="3291"/>
              <a:t>Ακρόπολη</a:t>
            </a:r>
            <a:r>
              <a:rPr lang="el"/>
              <a:t>  </a:t>
            </a:r>
            <a:r>
              <a:rPr lang="el" u="sng">
                <a:solidFill>
                  <a:schemeClr val="hlink"/>
                </a:solidFill>
                <a:hlinkClick r:id="rId3"/>
              </a:rPr>
              <a:t>https://www.theacropolismuseum.gr/</a:t>
            </a:r>
            <a:r>
              <a:rPr lang="el"/>
              <a:t> </a:t>
            </a:r>
            <a:r>
              <a:rPr lang="el" sz="1700" u="sng">
                <a:solidFill>
                  <a:schemeClr val="hlink"/>
                </a:solidFill>
                <a:hlinkClick r:id="rId4"/>
              </a:rPr>
              <a:t>https://www.youtube.com/watch?v=TBCkTiue0D8</a:t>
            </a:r>
            <a:endParaRPr sz="1700" u="sng">
              <a:solidFill>
                <a:schemeClr val="hlink"/>
              </a:solidFill>
            </a:endParaRPr>
          </a:p>
          <a:p>
            <a:pPr marL="0" lvl="0" indent="0" algn="just" rtl="0">
              <a:spcBef>
                <a:spcPts val="1200"/>
              </a:spcBef>
              <a:spcAft>
                <a:spcPts val="1200"/>
              </a:spcAft>
              <a:buNone/>
            </a:pPr>
            <a:r>
              <a:rPr lang="el"/>
              <a:t>Στο βραχώδη λόφο της Ακρόπολης, που δεσπόζει στο κέντρο της σύγχρονης Αθήνας, βρισκόταν το σπουδαιότερο και μεγαλοπρεπέστερο ιερό της αρχαίας πόλης, αφιερωμένο, κατά κύριο λόγο, στην προστάτιδα θεά της, την Αθηνά. Με τον ιερό αυτό χώρο σχετίζονται οι σημαντικότεροι μύθοι της αρχαίας Αθήνας, οι μεγάλες θρησκευτικές εορτές, οι παλαιότερες λατρείες της πόλης αλλά και ορισμένα από τα καθοριστικά για την ιστορία της γεγονότα. Τα μνημεία της Ακρόπολης, αρμονικά συνδυασμένα με το φυσικό περιβάλλον, αποτελούν μοναδικά αριστουργήματα της αρχαίας αρχιτεκτονικής, που εκφράζουν πρωτοποριακούς συσχετισμούς ρυθμών και τάσεων της κλασικής τέχνης και επηρέασαν την πνευματική και καλλιτεχνική δημιουργία για πολλούς αιώνες αργότερα. Η Ακρόπολη του 5ου αι. π.Χ. αποδίδει με τον τελειότερο τρόπο το μεγαλείο, τη δύναμη και τον πλούτο της Αθήνας στην εποχή της μαγαλύτερης ακμής της, το ''χρυσό αιώνα'' του Περικλή. </a:t>
            </a:r>
            <a:endParaRPr/>
          </a:p>
        </p:txBody>
      </p:sp>
      <p:pic>
        <p:nvPicPr>
          <p:cNvPr id="124" name="Google Shape;124;p24"/>
          <p:cNvPicPr preferRelativeResize="0"/>
          <p:nvPr/>
        </p:nvPicPr>
        <p:blipFill>
          <a:blip r:embed="rId5">
            <a:alphaModFix/>
          </a:blip>
          <a:stretch>
            <a:fillRect/>
          </a:stretch>
        </p:blipFill>
        <p:spPr>
          <a:xfrm>
            <a:off x="6333300" y="1301375"/>
            <a:ext cx="2719824" cy="27638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51162"/>
              <a:buFont typeface="Arial"/>
              <a:buNone/>
            </a:pPr>
            <a:r>
              <a:rPr lang="el" sz="2150">
                <a:latin typeface="Times New Roman"/>
                <a:ea typeface="Times New Roman"/>
                <a:cs typeface="Times New Roman"/>
                <a:sym typeface="Times New Roman"/>
              </a:rPr>
              <a:t>Θεματικός άξονας -Παγκόσμια και τοπική Πολιτιστική κληρονομιά</a:t>
            </a:r>
            <a:endParaRPr/>
          </a:p>
        </p:txBody>
      </p:sp>
      <p:sp>
        <p:nvSpPr>
          <p:cNvPr id="130" name="Google Shape;130;p25"/>
          <p:cNvSpPr txBox="1">
            <a:spLocks noGrp="1"/>
          </p:cNvSpPr>
          <p:nvPr>
            <p:ph type="body" idx="1"/>
          </p:nvPr>
        </p:nvSpPr>
        <p:spPr>
          <a:xfrm>
            <a:off x="311700" y="1152475"/>
            <a:ext cx="5042400" cy="3416400"/>
          </a:xfrm>
          <a:prstGeom prst="rect">
            <a:avLst/>
          </a:prstGeom>
        </p:spPr>
        <p:txBody>
          <a:bodyPr spcFirstLastPara="1" wrap="square" lIns="91425" tIns="91425" rIns="91425" bIns="91425" anchor="t" anchorCtr="0">
            <a:normAutofit fontScale="70000" lnSpcReduction="10000"/>
          </a:bodyPr>
          <a:lstStyle/>
          <a:p>
            <a:pPr marL="0" lvl="0" indent="0" algn="l" rtl="0">
              <a:spcBef>
                <a:spcPts val="0"/>
              </a:spcBef>
              <a:spcAft>
                <a:spcPts val="0"/>
              </a:spcAft>
              <a:buNone/>
            </a:pPr>
            <a:r>
              <a:rPr lang="el" sz="1900" b="1"/>
              <a:t>Πύργος της Πίζας  </a:t>
            </a:r>
            <a:r>
              <a:rPr lang="el" sz="1528" u="sng">
                <a:solidFill>
                  <a:schemeClr val="hlink"/>
                </a:solidFill>
                <a:hlinkClick r:id="rId3"/>
              </a:rPr>
              <a:t>https://www.youtube.com/watch?v=c-4VoStrLuk</a:t>
            </a:r>
            <a:endParaRPr sz="1528" u="sng">
              <a:solidFill>
                <a:schemeClr val="hlink"/>
              </a:solidFill>
            </a:endParaRPr>
          </a:p>
          <a:p>
            <a:pPr marL="0" lvl="0" indent="0" algn="just" rtl="0">
              <a:spcBef>
                <a:spcPts val="1200"/>
              </a:spcBef>
              <a:spcAft>
                <a:spcPts val="0"/>
              </a:spcAft>
              <a:buNone/>
            </a:pPr>
            <a:r>
              <a:rPr lang="el" sz="1862">
                <a:solidFill>
                  <a:srgbClr val="000000"/>
                </a:solidFill>
                <a:latin typeface="Times New Roman"/>
                <a:ea typeface="Times New Roman"/>
                <a:cs typeface="Times New Roman"/>
                <a:sym typeface="Times New Roman"/>
              </a:rPr>
              <a:t>Ο μεγάλος Έλληνας φιλόσοφος</a:t>
            </a:r>
            <a:r>
              <a:rPr lang="el" sz="1862">
                <a:solidFill>
                  <a:srgbClr val="000000"/>
                </a:solidFill>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l" sz="1862" u="sng">
                <a:solidFill>
                  <a:schemeClr val="hlink"/>
                </a:solidFill>
                <a:latin typeface="Times New Roman"/>
                <a:ea typeface="Times New Roman"/>
                <a:cs typeface="Times New Roman"/>
                <a:sym typeface="Times New Roman"/>
                <a:hlinkClick r:id="rId4"/>
              </a:rPr>
              <a:t>Αριστοτέλης</a:t>
            </a:r>
            <a:r>
              <a:rPr lang="el" sz="1862">
                <a:solidFill>
                  <a:srgbClr val="000000"/>
                </a:solidFill>
                <a:latin typeface="Times New Roman"/>
                <a:ea typeface="Times New Roman"/>
                <a:cs typeface="Times New Roman"/>
                <a:sym typeface="Times New Roman"/>
              </a:rPr>
              <a:t> κάνοντας προσεκτικές παρατηρήσεις του τρόπου πτώσης των σωμάτων ισχυρίστηκε ότι τα βαρύτερα σώματα πέφτουν πιο γρήγορα.</a:t>
            </a:r>
            <a:endParaRPr sz="1862" b="1">
              <a:solidFill>
                <a:srgbClr val="000000"/>
              </a:solidFill>
              <a:latin typeface="Times New Roman"/>
              <a:ea typeface="Times New Roman"/>
              <a:cs typeface="Times New Roman"/>
              <a:sym typeface="Times New Roman"/>
            </a:endParaRPr>
          </a:p>
          <a:p>
            <a:pPr marL="0" lvl="0" indent="0" algn="just" rtl="0">
              <a:spcBef>
                <a:spcPts val="1200"/>
              </a:spcBef>
              <a:spcAft>
                <a:spcPts val="0"/>
              </a:spcAft>
              <a:buNone/>
            </a:pPr>
            <a:r>
              <a:rPr lang="el" sz="1862">
                <a:solidFill>
                  <a:srgbClr val="000000"/>
                </a:solidFill>
                <a:latin typeface="Times New Roman"/>
                <a:ea typeface="Times New Roman"/>
                <a:cs typeface="Times New Roman"/>
                <a:sym typeface="Times New Roman"/>
              </a:rPr>
              <a:t>Ο Γαλιλαίος αλλά και πολλοί άλλοι πριν από αυτόν προσπάθησαν να επιβεβαιώσουν ή να διαψεύσουν τον ισχυρισμό του Αριστοτέλη. Σύμφωνα με την παράδοση ο Γαλιλαίος άφησε να πέσουν από τον κεκλιμένο πύργο της Πίζας σφαίρες διαφορετικού βάρους. Οι μαθητές του παρατήρησαν ότι οι σφαίρες έφθαναν στο έδαφος σχεδόν ταυτόχρονα (εικόνα). Αυτό το αποτέλεσμα διέψευσε την άποψη του Αριστοτέλη για την πτώση των σωμάτων. πηγή: σχολικο διαδραστικό βιβλίο φυσικής Β γυμνασίου</a:t>
            </a:r>
            <a:endParaRPr sz="1862">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endParaRPr sz="2262"/>
          </a:p>
        </p:txBody>
      </p:sp>
      <p:pic>
        <p:nvPicPr>
          <p:cNvPr id="131" name="Google Shape;131;p25"/>
          <p:cNvPicPr preferRelativeResize="0"/>
          <p:nvPr/>
        </p:nvPicPr>
        <p:blipFill>
          <a:blip r:embed="rId5">
            <a:alphaModFix/>
          </a:blip>
          <a:stretch>
            <a:fillRect/>
          </a:stretch>
        </p:blipFill>
        <p:spPr>
          <a:xfrm>
            <a:off x="5694575" y="1152475"/>
            <a:ext cx="3009900" cy="3321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46370"/>
              <a:buFont typeface="Arial"/>
              <a:buNone/>
            </a:pPr>
            <a:r>
              <a:rPr lang="el" sz="2372">
                <a:latin typeface="Times New Roman"/>
                <a:ea typeface="Times New Roman"/>
                <a:cs typeface="Times New Roman"/>
                <a:sym typeface="Times New Roman"/>
              </a:rPr>
              <a:t>Θεματικός άξονας -Παγκόσμια και τοπική Πολιτιστική κληρονομιά</a:t>
            </a:r>
            <a:endParaRPr sz="3022"/>
          </a:p>
        </p:txBody>
      </p:sp>
      <p:sp>
        <p:nvSpPr>
          <p:cNvPr id="137" name="Google Shape;137;p26"/>
          <p:cNvSpPr txBox="1">
            <a:spLocks noGrp="1"/>
          </p:cNvSpPr>
          <p:nvPr>
            <p:ph type="body" idx="1"/>
          </p:nvPr>
        </p:nvSpPr>
        <p:spPr>
          <a:xfrm>
            <a:off x="311700" y="1152475"/>
            <a:ext cx="5823300" cy="3416400"/>
          </a:xfrm>
          <a:prstGeom prst="rect">
            <a:avLst/>
          </a:prstGeom>
        </p:spPr>
        <p:txBody>
          <a:bodyPr spcFirstLastPara="1" wrap="square" lIns="91425" tIns="91425" rIns="91425" bIns="91425" anchor="t" anchorCtr="0">
            <a:normAutofit fontScale="70000" lnSpcReduction="10000"/>
          </a:bodyPr>
          <a:lstStyle/>
          <a:p>
            <a:pPr marL="0" lvl="0" indent="0" algn="l" rtl="0">
              <a:spcBef>
                <a:spcPts val="0"/>
              </a:spcBef>
              <a:spcAft>
                <a:spcPts val="0"/>
              </a:spcAft>
              <a:buNone/>
            </a:pPr>
            <a:r>
              <a:rPr lang="el" sz="2000" b="1"/>
              <a:t>Άγαλμα της Ελευθερίας </a:t>
            </a:r>
            <a:r>
              <a:rPr lang="el" sz="1500" u="sng">
                <a:solidFill>
                  <a:schemeClr val="hlink"/>
                </a:solidFill>
                <a:hlinkClick r:id="rId3"/>
              </a:rPr>
              <a:t>https://www.youtube.com/watch?v=I8FnbebLbmA</a:t>
            </a:r>
            <a:endParaRPr sz="1500" u="sng">
              <a:solidFill>
                <a:schemeClr val="hlink"/>
              </a:solidFill>
            </a:endParaRPr>
          </a:p>
          <a:p>
            <a:pPr marL="0" lvl="0" indent="0" algn="l" rtl="0">
              <a:spcBef>
                <a:spcPts val="1200"/>
              </a:spcBef>
              <a:spcAft>
                <a:spcPts val="0"/>
              </a:spcAft>
              <a:buNone/>
            </a:pPr>
            <a:r>
              <a:rPr lang="el" sz="1729">
                <a:solidFill>
                  <a:schemeClr val="dk1"/>
                </a:solidFill>
                <a:latin typeface="Times New Roman"/>
                <a:ea typeface="Times New Roman"/>
                <a:cs typeface="Times New Roman"/>
                <a:sym typeface="Times New Roman"/>
              </a:rPr>
              <a:t>Είναι ίσως το πιο αναγνωρίσιμο σύμβολο στον κόσμο, το σύμβολο της ελευθερίας και του αμερικάνικου ονείρου, που επί 100 και πλέον χρόνια υποδεχόταν τα εκατομμύρια των μεταναστών που έφταναν στο</a:t>
            </a:r>
            <a:r>
              <a:rPr lang="el" sz="1729">
                <a:solidFill>
                  <a:schemeClr val="dk1"/>
                </a:solidFill>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l" sz="1729" u="sng">
                <a:solidFill>
                  <a:schemeClr val="hlink"/>
                </a:solidFill>
                <a:latin typeface="Times New Roman"/>
                <a:ea typeface="Times New Roman"/>
                <a:cs typeface="Times New Roman"/>
                <a:sym typeface="Times New Roman"/>
                <a:hlinkClick r:id="rId4"/>
              </a:rPr>
              <a:t>Έλις Άιλαντ</a:t>
            </a:r>
            <a:r>
              <a:rPr lang="el" sz="1729">
                <a:solidFill>
                  <a:schemeClr val="dk1"/>
                </a:solidFill>
                <a:latin typeface="Times New Roman"/>
                <a:ea typeface="Times New Roman"/>
                <a:cs typeface="Times New Roman"/>
                <a:sym typeface="Times New Roman"/>
              </a:rPr>
              <a:t>.</a:t>
            </a:r>
            <a:endParaRPr sz="1729">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63619"/>
              <a:buFont typeface="Arial"/>
              <a:buNone/>
            </a:pPr>
            <a:r>
              <a:rPr lang="el" sz="1729">
                <a:solidFill>
                  <a:schemeClr val="dk1"/>
                </a:solidFill>
                <a:latin typeface="Times New Roman"/>
                <a:ea typeface="Times New Roman"/>
                <a:cs typeface="Times New Roman"/>
                <a:sym typeface="Times New Roman"/>
              </a:rPr>
              <a:t>Εμπνευστής του ήταν ο γάλλος ιστορικός Εντουάρ ντε Λαμπουλέ, που πρότεινε την κατασκευή του μετά τον</a:t>
            </a:r>
            <a:r>
              <a:rPr lang="el" sz="1729">
                <a:solidFill>
                  <a:schemeClr val="dk1"/>
                </a:solidFill>
                <a:uFill>
                  <a:noFill/>
                </a:uFill>
                <a:latin typeface="Times New Roman"/>
                <a:ea typeface="Times New Roman"/>
                <a:cs typeface="Times New Roman"/>
                <a:sym typeface="Times New Roman"/>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l" sz="1729" u="sng">
                <a:solidFill>
                  <a:schemeClr val="hlink"/>
                </a:solidFill>
                <a:latin typeface="Times New Roman"/>
                <a:ea typeface="Times New Roman"/>
                <a:cs typeface="Times New Roman"/>
                <a:sym typeface="Times New Roman"/>
                <a:hlinkClick r:id="rId5"/>
              </a:rPr>
              <a:t>αμερικανικό εμφύλιο</a:t>
            </a:r>
            <a:r>
              <a:rPr lang="el" sz="1729">
                <a:solidFill>
                  <a:schemeClr val="dk1"/>
                </a:solidFill>
                <a:latin typeface="Times New Roman"/>
                <a:ea typeface="Times New Roman"/>
                <a:cs typeface="Times New Roman"/>
                <a:sym typeface="Times New Roman"/>
              </a:rPr>
              <a:t>, προς τιμήν της γαλλοαμερικανικής φιλίας. Οι Γάλλοι έπρεπε να φροντίσουν για το άγαλμα και οι Αμερικανοί για τη βάση του. Το 1874, ο Φρεντερίκ Μπαρτολντί, έμπειρος γλύπτης σε κατασκευές μνημείων, άρχισε να εργάζεται στο Παρίσι με τη χρηματοδότηση ενός γαλλοαμερικανικού ιδρύματος, ενώ τη στατική δομή του μελέτησε ο</a:t>
            </a:r>
            <a:r>
              <a:rPr lang="el" sz="1729">
                <a:solidFill>
                  <a:schemeClr val="dk1"/>
                </a:solidFill>
                <a:uFill>
                  <a:noFill/>
                </a:uFill>
                <a:latin typeface="Times New Roman"/>
                <a:ea typeface="Times New Roman"/>
                <a:cs typeface="Times New Roman"/>
                <a:sym typeface="Times New Roman"/>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l" sz="1729" u="sng">
                <a:solidFill>
                  <a:schemeClr val="hlink"/>
                </a:solidFill>
                <a:latin typeface="Times New Roman"/>
                <a:ea typeface="Times New Roman"/>
                <a:cs typeface="Times New Roman"/>
                <a:sym typeface="Times New Roman"/>
                <a:hlinkClick r:id="rId6"/>
              </a:rPr>
              <a:t>Γκιστάβ Άιφελ</a:t>
            </a:r>
            <a:endParaRPr sz="1729" u="sng">
              <a:solidFill>
                <a:schemeClr val="hlink"/>
              </a:solidFill>
              <a:latin typeface="Times New Roman"/>
              <a:ea typeface="Times New Roman"/>
              <a:cs typeface="Times New Roman"/>
              <a:sym typeface="Times New Roman"/>
            </a:endParaRPr>
          </a:p>
          <a:p>
            <a:pPr marL="0" lvl="0" indent="0" algn="l" rtl="0">
              <a:spcBef>
                <a:spcPts val="1200"/>
              </a:spcBef>
              <a:spcAft>
                <a:spcPts val="1200"/>
              </a:spcAft>
              <a:buNone/>
            </a:pPr>
            <a:r>
              <a:rPr lang="el" sz="1729">
                <a:solidFill>
                  <a:schemeClr val="dk1"/>
                </a:solidFill>
                <a:latin typeface="Times New Roman"/>
                <a:ea typeface="Times New Roman"/>
                <a:cs typeface="Times New Roman"/>
                <a:sym typeface="Times New Roman"/>
              </a:rPr>
              <a:t>Το Άγαλμα της Ελευθερίας ζυγίζει 225 τόνους και καλύπτεται από ένα περίβλημα χαλκού. Το ύψος του χωρίς τη βάση είναι 46,5 μέτρα, ενώ με τη βάση διπλασιάζεται. Στο εσωτερικό του, 168 σκαλιά επιτρέπουν την άνοδο στο κεφάλι και άλλα 54 στο χέρι, που κρατάει τον πυρσό.   </a:t>
            </a:r>
            <a:r>
              <a:rPr lang="el" sz="1729">
                <a:solidFill>
                  <a:schemeClr val="dk1"/>
                </a:solidFill>
              </a:rPr>
              <a:t>Πηγή:</a:t>
            </a:r>
            <a:r>
              <a:rPr lang="el" sz="1729">
                <a:solidFill>
                  <a:schemeClr val="dk1"/>
                </a:solidFill>
                <a:uFill>
                  <a:noFill/>
                </a:uFil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l" sz="1729" u="sng">
                <a:solidFill>
                  <a:schemeClr val="hlink"/>
                </a:solidFill>
                <a:hlinkClick r:id="rId7"/>
              </a:rPr>
              <a:t>https://www.sansimera.gr/articles/7</a:t>
            </a:r>
            <a:endParaRPr sz="1729" b="1"/>
          </a:p>
        </p:txBody>
      </p:sp>
      <p:pic>
        <p:nvPicPr>
          <p:cNvPr id="138" name="Google Shape;138;p26"/>
          <p:cNvPicPr preferRelativeResize="0"/>
          <p:nvPr/>
        </p:nvPicPr>
        <p:blipFill>
          <a:blip r:embed="rId8">
            <a:alphaModFix/>
          </a:blip>
          <a:stretch>
            <a:fillRect/>
          </a:stretch>
        </p:blipFill>
        <p:spPr>
          <a:xfrm>
            <a:off x="6287400" y="1170125"/>
            <a:ext cx="2704200" cy="3155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46370"/>
              <a:buFont typeface="Arial"/>
              <a:buNone/>
            </a:pPr>
            <a:r>
              <a:rPr lang="el" sz="2372">
                <a:latin typeface="Times New Roman"/>
                <a:ea typeface="Times New Roman"/>
                <a:cs typeface="Times New Roman"/>
                <a:sym typeface="Times New Roman"/>
              </a:rPr>
              <a:t>Θεματικός άξονας -Παγκόσμια και τοπική Πολιτιστική κληρονομιά</a:t>
            </a:r>
            <a:endParaRPr/>
          </a:p>
        </p:txBody>
      </p:sp>
      <p:sp>
        <p:nvSpPr>
          <p:cNvPr id="144" name="Google Shape;144;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45" name="Google Shape;145;p27"/>
          <p:cNvPicPr preferRelativeResize="0"/>
          <p:nvPr/>
        </p:nvPicPr>
        <p:blipFill>
          <a:blip r:embed="rId3">
            <a:alphaModFix/>
          </a:blip>
          <a:stretch>
            <a:fillRect/>
          </a:stretch>
        </p:blipFill>
        <p:spPr>
          <a:xfrm>
            <a:off x="311700" y="1152475"/>
            <a:ext cx="2360298" cy="2069949"/>
          </a:xfrm>
          <a:prstGeom prst="rect">
            <a:avLst/>
          </a:prstGeom>
          <a:noFill/>
          <a:ln>
            <a:noFill/>
          </a:ln>
        </p:spPr>
      </p:pic>
      <p:pic>
        <p:nvPicPr>
          <p:cNvPr id="146" name="Google Shape;146;p27"/>
          <p:cNvPicPr preferRelativeResize="0"/>
          <p:nvPr/>
        </p:nvPicPr>
        <p:blipFill>
          <a:blip r:embed="rId4">
            <a:alphaModFix/>
          </a:blip>
          <a:stretch>
            <a:fillRect/>
          </a:stretch>
        </p:blipFill>
        <p:spPr>
          <a:xfrm>
            <a:off x="2672000" y="1152475"/>
            <a:ext cx="2144148" cy="2069949"/>
          </a:xfrm>
          <a:prstGeom prst="rect">
            <a:avLst/>
          </a:prstGeom>
          <a:noFill/>
          <a:ln>
            <a:noFill/>
          </a:ln>
        </p:spPr>
      </p:pic>
      <p:pic>
        <p:nvPicPr>
          <p:cNvPr id="147" name="Google Shape;147;p27"/>
          <p:cNvPicPr preferRelativeResize="0"/>
          <p:nvPr/>
        </p:nvPicPr>
        <p:blipFill>
          <a:blip r:embed="rId5">
            <a:alphaModFix/>
          </a:blip>
          <a:stretch>
            <a:fillRect/>
          </a:stretch>
        </p:blipFill>
        <p:spPr>
          <a:xfrm>
            <a:off x="4816150" y="1152475"/>
            <a:ext cx="2144148" cy="2069949"/>
          </a:xfrm>
          <a:prstGeom prst="rect">
            <a:avLst/>
          </a:prstGeom>
          <a:noFill/>
          <a:ln>
            <a:noFill/>
          </a:ln>
        </p:spPr>
      </p:pic>
      <p:pic>
        <p:nvPicPr>
          <p:cNvPr id="148" name="Google Shape;148;p27"/>
          <p:cNvPicPr preferRelativeResize="0"/>
          <p:nvPr/>
        </p:nvPicPr>
        <p:blipFill>
          <a:blip r:embed="rId6">
            <a:alphaModFix/>
          </a:blip>
          <a:stretch>
            <a:fillRect/>
          </a:stretch>
        </p:blipFill>
        <p:spPr>
          <a:xfrm>
            <a:off x="6829100" y="1152475"/>
            <a:ext cx="2218499" cy="2069949"/>
          </a:xfrm>
          <a:prstGeom prst="rect">
            <a:avLst/>
          </a:prstGeom>
          <a:noFill/>
          <a:ln>
            <a:noFill/>
          </a:ln>
        </p:spPr>
      </p:pic>
      <p:pic>
        <p:nvPicPr>
          <p:cNvPr id="149" name="Google Shape;149;p27"/>
          <p:cNvPicPr preferRelativeResize="0"/>
          <p:nvPr/>
        </p:nvPicPr>
        <p:blipFill>
          <a:blip r:embed="rId7">
            <a:alphaModFix/>
          </a:blip>
          <a:stretch>
            <a:fillRect/>
          </a:stretch>
        </p:blipFill>
        <p:spPr>
          <a:xfrm>
            <a:off x="311700" y="3222425"/>
            <a:ext cx="4504451" cy="1821901"/>
          </a:xfrm>
          <a:prstGeom prst="rect">
            <a:avLst/>
          </a:prstGeom>
          <a:noFill/>
          <a:ln>
            <a:noFill/>
          </a:ln>
        </p:spPr>
      </p:pic>
      <p:pic>
        <p:nvPicPr>
          <p:cNvPr id="150" name="Google Shape;150;p27"/>
          <p:cNvPicPr preferRelativeResize="0"/>
          <p:nvPr/>
        </p:nvPicPr>
        <p:blipFill>
          <a:blip r:embed="rId8">
            <a:alphaModFix/>
          </a:blip>
          <a:stretch>
            <a:fillRect/>
          </a:stretch>
        </p:blipFill>
        <p:spPr>
          <a:xfrm>
            <a:off x="4816150" y="3222425"/>
            <a:ext cx="4231450" cy="18219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sz="1883">
                <a:latin typeface="Times New Roman"/>
                <a:ea typeface="Times New Roman"/>
                <a:cs typeface="Times New Roman"/>
                <a:sym typeface="Times New Roman"/>
              </a:rPr>
              <a:t>ΘΕΜΑΤΙΚΟΣ ΑΞΟΝΑΣ -</a:t>
            </a:r>
            <a:r>
              <a:rPr lang="el" sz="1883" b="1" u="sng">
                <a:latin typeface="Times New Roman"/>
                <a:ea typeface="Times New Roman"/>
                <a:cs typeface="Times New Roman"/>
                <a:sym typeface="Times New Roman"/>
                <a:hlinkClick r:id="rId3"/>
              </a:rPr>
              <a:t>Ενδιαφέρομαι και Ενεργώ - Κοινωνική Συναίσθηση και Ευθύνη</a:t>
            </a:r>
            <a:endParaRPr sz="1883" b="1" u="sng">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156" name="Google Shape;156;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just" rtl="0">
              <a:spcBef>
                <a:spcPts val="1200"/>
              </a:spcBef>
              <a:spcAft>
                <a:spcPts val="0"/>
              </a:spcAft>
              <a:buClr>
                <a:schemeClr val="dk1"/>
              </a:buClr>
              <a:buSzPts val="1100"/>
              <a:buFont typeface="Arial"/>
              <a:buNone/>
            </a:pPr>
            <a:r>
              <a:rPr lang="el" sz="1550" u="sng">
                <a:solidFill>
                  <a:schemeClr val="dk1"/>
                </a:solidFill>
              </a:rPr>
              <a:t>Περιλαμβάνονται προγράμματα στους παρακάτω τομείς:</a:t>
            </a:r>
            <a:endParaRPr sz="1550" u="sng">
              <a:solidFill>
                <a:schemeClr val="dk1"/>
              </a:solidFill>
            </a:endParaRPr>
          </a:p>
          <a:p>
            <a:pPr marL="457200" lvl="0" indent="-330200" algn="just" rtl="0">
              <a:spcBef>
                <a:spcPts val="1200"/>
              </a:spcBef>
              <a:spcAft>
                <a:spcPts val="0"/>
              </a:spcAft>
              <a:buClr>
                <a:schemeClr val="dk1"/>
              </a:buClr>
              <a:buSzPts val="1600"/>
              <a:buAutoNum type="arabicPeriod"/>
            </a:pPr>
            <a:r>
              <a:rPr lang="el" sz="1550">
                <a:solidFill>
                  <a:schemeClr val="dk1"/>
                </a:solidFill>
              </a:rPr>
              <a:t>Ανθρώπινα δικαιώματα</a:t>
            </a:r>
            <a:endParaRPr sz="1550">
              <a:solidFill>
                <a:schemeClr val="dk1"/>
              </a:solidFill>
            </a:endParaRPr>
          </a:p>
          <a:p>
            <a:pPr marL="457200" lvl="0" indent="-330200" algn="just" rtl="0">
              <a:spcBef>
                <a:spcPts val="0"/>
              </a:spcBef>
              <a:spcAft>
                <a:spcPts val="0"/>
              </a:spcAft>
              <a:buClr>
                <a:schemeClr val="dk1"/>
              </a:buClr>
              <a:buSzPts val="1600"/>
              <a:buAutoNum type="arabicPeriod"/>
            </a:pPr>
            <a:r>
              <a:rPr lang="el" sz="1550">
                <a:solidFill>
                  <a:schemeClr val="dk1"/>
                </a:solidFill>
              </a:rPr>
              <a:t>Εθελοντισμός διαμεσολάβηση</a:t>
            </a:r>
            <a:endParaRPr sz="1550">
              <a:solidFill>
                <a:schemeClr val="dk1"/>
              </a:solidFill>
            </a:endParaRPr>
          </a:p>
          <a:p>
            <a:pPr marL="457200" lvl="0" indent="-330200" algn="just" rtl="0">
              <a:spcBef>
                <a:spcPts val="0"/>
              </a:spcBef>
              <a:spcAft>
                <a:spcPts val="0"/>
              </a:spcAft>
              <a:buClr>
                <a:schemeClr val="dk1"/>
              </a:buClr>
              <a:buSzPts val="1600"/>
              <a:buAutoNum type="arabicPeriod"/>
            </a:pPr>
            <a:r>
              <a:rPr lang="el" sz="1550">
                <a:solidFill>
                  <a:schemeClr val="dk1"/>
                </a:solidFill>
              </a:rPr>
              <a:t>Συμπερίληψη: Αλληλοσεβασμός, διαφορετικότητα</a:t>
            </a:r>
            <a:endParaRPr sz="1550">
              <a:solidFill>
                <a:schemeClr val="dk1"/>
              </a:solidFill>
            </a:endParaRPr>
          </a:p>
          <a:p>
            <a:pPr marL="0" lvl="0" indent="0" algn="just" rtl="0">
              <a:spcBef>
                <a:spcPts val="1200"/>
              </a:spcBef>
              <a:spcAft>
                <a:spcPts val="0"/>
              </a:spcAft>
              <a:buClr>
                <a:schemeClr val="dk1"/>
              </a:buClr>
              <a:buSzPts val="1100"/>
              <a:buFont typeface="Arial"/>
              <a:buNone/>
            </a:pPr>
            <a:r>
              <a:rPr lang="el" sz="1550" b="1">
                <a:solidFill>
                  <a:schemeClr val="dk1"/>
                </a:solidFill>
              </a:rPr>
              <a:t>Λέξεις κλειδιά:</a:t>
            </a:r>
            <a:r>
              <a:rPr lang="el" sz="1550">
                <a:solidFill>
                  <a:schemeClr val="dk1"/>
                </a:solidFill>
              </a:rPr>
              <a:t> εθελοντισμός, πολιτειότητα, ανθρώπινα δικαιώματα &amp; αξιοπρέπεια, αλληλοσεβασμός και σεβασμός στη διαφορετικότητα, αντιμετώπιση διακρίσεων, ισότητα των φύλων, συνεργασία/συνεργατικότητα, φιλανθρωπία, κοινωνική ευαισθησία, κοινωνική ευθύνη, ευάλωτες κοινωνικές ομάδες, συμπερίληψη στην εκπαίδευση, δημοκρατία, δημοκρατική παιδεία και παράδοση, σχολικός και διαδικτυακός εκφοβισμός</a:t>
            </a:r>
            <a:endParaRPr sz="1550">
              <a:solidFill>
                <a:schemeClr val="dk1"/>
              </a:solidFill>
            </a:endParaRPr>
          </a:p>
          <a:p>
            <a:pPr marL="0" lvl="0" indent="0" algn="just" rtl="0">
              <a:spcBef>
                <a:spcPts val="1200"/>
              </a:spcBef>
              <a:spcAft>
                <a:spcPts val="1200"/>
              </a:spcAft>
              <a:buNone/>
            </a:pPr>
            <a:endParaRPr sz="23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58407"/>
              <a:buFont typeface="Arial"/>
              <a:buNone/>
            </a:pPr>
            <a:r>
              <a:rPr lang="el" sz="1883">
                <a:latin typeface="Times New Roman"/>
                <a:ea typeface="Times New Roman"/>
                <a:cs typeface="Times New Roman"/>
                <a:sym typeface="Times New Roman"/>
              </a:rPr>
              <a:t>ΘΕΜΑΤΙΚΟΣ ΑΞΟΝΑΣ -</a:t>
            </a:r>
            <a:r>
              <a:rPr lang="el" sz="1883" b="1" u="sng">
                <a:latin typeface="Times New Roman"/>
                <a:ea typeface="Times New Roman"/>
                <a:cs typeface="Times New Roman"/>
                <a:sym typeface="Times New Roman"/>
                <a:hlinkClick r:id="rId3"/>
              </a:rPr>
              <a:t>Ενδιαφέρομαι και Ενεργώ - Κοινωνική Συναίσθηση και Ευθύνη</a:t>
            </a:r>
            <a:endParaRPr/>
          </a:p>
        </p:txBody>
      </p:sp>
      <p:sp>
        <p:nvSpPr>
          <p:cNvPr id="162" name="Google Shape;162;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63" name="Google Shape;163;p29"/>
          <p:cNvSpPr txBox="1"/>
          <p:nvPr/>
        </p:nvSpPr>
        <p:spPr>
          <a:xfrm>
            <a:off x="311700" y="1152475"/>
            <a:ext cx="8520600" cy="3416400"/>
          </a:xfrm>
          <a:prstGeom prst="rect">
            <a:avLst/>
          </a:prstGeom>
          <a:solidFill>
            <a:srgbClr val="4285F4"/>
          </a:solid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endParaRPr sz="1800">
              <a:solidFill>
                <a:srgbClr val="595959"/>
              </a:solidFill>
            </a:endParaRPr>
          </a:p>
          <a:p>
            <a:pPr marL="0" lvl="0" indent="0" algn="l" rtl="0">
              <a:lnSpc>
                <a:spcPct val="115000"/>
              </a:lnSpc>
              <a:spcBef>
                <a:spcPts val="1200"/>
              </a:spcBef>
              <a:spcAft>
                <a:spcPts val="1200"/>
              </a:spcAft>
              <a:buNone/>
            </a:pPr>
            <a:endParaRPr sz="1800">
              <a:solidFill>
                <a:srgbClr val="595959"/>
              </a:solidFill>
            </a:endParaRPr>
          </a:p>
        </p:txBody>
      </p:sp>
      <p:pic>
        <p:nvPicPr>
          <p:cNvPr id="164" name="Google Shape;164;p29"/>
          <p:cNvPicPr preferRelativeResize="0"/>
          <p:nvPr/>
        </p:nvPicPr>
        <p:blipFill>
          <a:blip r:embed="rId4">
            <a:alphaModFix/>
          </a:blip>
          <a:stretch>
            <a:fillRect/>
          </a:stretch>
        </p:blipFill>
        <p:spPr>
          <a:xfrm>
            <a:off x="226175" y="1017725"/>
            <a:ext cx="1428750" cy="1428750"/>
          </a:xfrm>
          <a:prstGeom prst="rect">
            <a:avLst/>
          </a:prstGeom>
          <a:noFill/>
          <a:ln>
            <a:noFill/>
          </a:ln>
        </p:spPr>
      </p:pic>
      <p:pic>
        <p:nvPicPr>
          <p:cNvPr id="165" name="Google Shape;165;p29"/>
          <p:cNvPicPr preferRelativeResize="0"/>
          <p:nvPr/>
        </p:nvPicPr>
        <p:blipFill>
          <a:blip r:embed="rId5">
            <a:alphaModFix/>
          </a:blip>
          <a:stretch>
            <a:fillRect/>
          </a:stretch>
        </p:blipFill>
        <p:spPr>
          <a:xfrm>
            <a:off x="1654925" y="1017725"/>
            <a:ext cx="1428750" cy="1428750"/>
          </a:xfrm>
          <a:prstGeom prst="rect">
            <a:avLst/>
          </a:prstGeom>
          <a:noFill/>
          <a:ln>
            <a:noFill/>
          </a:ln>
        </p:spPr>
      </p:pic>
      <p:pic>
        <p:nvPicPr>
          <p:cNvPr id="166" name="Google Shape;166;p29"/>
          <p:cNvPicPr preferRelativeResize="0"/>
          <p:nvPr/>
        </p:nvPicPr>
        <p:blipFill>
          <a:blip r:embed="rId6">
            <a:alphaModFix/>
          </a:blip>
          <a:stretch>
            <a:fillRect/>
          </a:stretch>
        </p:blipFill>
        <p:spPr>
          <a:xfrm>
            <a:off x="3050388" y="1017725"/>
            <a:ext cx="1428750" cy="1428750"/>
          </a:xfrm>
          <a:prstGeom prst="rect">
            <a:avLst/>
          </a:prstGeom>
          <a:noFill/>
          <a:ln>
            <a:noFill/>
          </a:ln>
        </p:spPr>
      </p:pic>
      <p:pic>
        <p:nvPicPr>
          <p:cNvPr id="167" name="Google Shape;167;p29"/>
          <p:cNvPicPr preferRelativeResize="0"/>
          <p:nvPr/>
        </p:nvPicPr>
        <p:blipFill>
          <a:blip r:embed="rId7">
            <a:alphaModFix/>
          </a:blip>
          <a:stretch>
            <a:fillRect/>
          </a:stretch>
        </p:blipFill>
        <p:spPr>
          <a:xfrm>
            <a:off x="4479138" y="1017725"/>
            <a:ext cx="1428750" cy="1428750"/>
          </a:xfrm>
          <a:prstGeom prst="rect">
            <a:avLst/>
          </a:prstGeom>
          <a:noFill/>
          <a:ln>
            <a:noFill/>
          </a:ln>
        </p:spPr>
      </p:pic>
      <p:pic>
        <p:nvPicPr>
          <p:cNvPr id="168" name="Google Shape;168;p29"/>
          <p:cNvPicPr preferRelativeResize="0"/>
          <p:nvPr/>
        </p:nvPicPr>
        <p:blipFill>
          <a:blip r:embed="rId8">
            <a:alphaModFix/>
          </a:blip>
          <a:stretch>
            <a:fillRect/>
          </a:stretch>
        </p:blipFill>
        <p:spPr>
          <a:xfrm>
            <a:off x="5874625" y="1017725"/>
            <a:ext cx="1428750" cy="1428750"/>
          </a:xfrm>
          <a:prstGeom prst="rect">
            <a:avLst/>
          </a:prstGeom>
          <a:noFill/>
          <a:ln>
            <a:noFill/>
          </a:ln>
        </p:spPr>
      </p:pic>
      <p:pic>
        <p:nvPicPr>
          <p:cNvPr id="169" name="Google Shape;169;p29"/>
          <p:cNvPicPr preferRelativeResize="0"/>
          <p:nvPr/>
        </p:nvPicPr>
        <p:blipFill>
          <a:blip r:embed="rId9">
            <a:alphaModFix/>
          </a:blip>
          <a:stretch>
            <a:fillRect/>
          </a:stretch>
        </p:blipFill>
        <p:spPr>
          <a:xfrm>
            <a:off x="7303375" y="1017725"/>
            <a:ext cx="1428750" cy="1428750"/>
          </a:xfrm>
          <a:prstGeom prst="rect">
            <a:avLst/>
          </a:prstGeom>
          <a:noFill/>
          <a:ln>
            <a:noFill/>
          </a:ln>
        </p:spPr>
      </p:pic>
      <p:pic>
        <p:nvPicPr>
          <p:cNvPr id="170" name="Google Shape;170;p29"/>
          <p:cNvPicPr preferRelativeResize="0"/>
          <p:nvPr/>
        </p:nvPicPr>
        <p:blipFill>
          <a:blip r:embed="rId10">
            <a:alphaModFix/>
          </a:blip>
          <a:stretch>
            <a:fillRect/>
          </a:stretch>
        </p:blipFill>
        <p:spPr>
          <a:xfrm>
            <a:off x="226175" y="2446475"/>
            <a:ext cx="1428750" cy="1428750"/>
          </a:xfrm>
          <a:prstGeom prst="rect">
            <a:avLst/>
          </a:prstGeom>
          <a:noFill/>
          <a:ln>
            <a:noFill/>
          </a:ln>
        </p:spPr>
      </p:pic>
      <p:pic>
        <p:nvPicPr>
          <p:cNvPr id="171" name="Google Shape;171;p29"/>
          <p:cNvPicPr preferRelativeResize="0"/>
          <p:nvPr/>
        </p:nvPicPr>
        <p:blipFill>
          <a:blip r:embed="rId11">
            <a:alphaModFix/>
          </a:blip>
          <a:stretch>
            <a:fillRect/>
          </a:stretch>
        </p:blipFill>
        <p:spPr>
          <a:xfrm>
            <a:off x="1654925" y="2446475"/>
            <a:ext cx="1428750" cy="1428750"/>
          </a:xfrm>
          <a:prstGeom prst="rect">
            <a:avLst/>
          </a:prstGeom>
          <a:noFill/>
          <a:ln>
            <a:noFill/>
          </a:ln>
        </p:spPr>
      </p:pic>
      <p:pic>
        <p:nvPicPr>
          <p:cNvPr id="172" name="Google Shape;172;p29"/>
          <p:cNvPicPr preferRelativeResize="0"/>
          <p:nvPr/>
        </p:nvPicPr>
        <p:blipFill>
          <a:blip r:embed="rId12">
            <a:alphaModFix/>
          </a:blip>
          <a:stretch>
            <a:fillRect/>
          </a:stretch>
        </p:blipFill>
        <p:spPr>
          <a:xfrm>
            <a:off x="3083675" y="2446475"/>
            <a:ext cx="1428750" cy="1428750"/>
          </a:xfrm>
          <a:prstGeom prst="rect">
            <a:avLst/>
          </a:prstGeom>
          <a:noFill/>
          <a:ln>
            <a:noFill/>
          </a:ln>
        </p:spPr>
      </p:pic>
      <p:pic>
        <p:nvPicPr>
          <p:cNvPr id="173" name="Google Shape;173;p29"/>
          <p:cNvPicPr preferRelativeResize="0"/>
          <p:nvPr/>
        </p:nvPicPr>
        <p:blipFill>
          <a:blip r:embed="rId13">
            <a:alphaModFix/>
          </a:blip>
          <a:stretch>
            <a:fillRect/>
          </a:stretch>
        </p:blipFill>
        <p:spPr>
          <a:xfrm>
            <a:off x="4479150" y="2446475"/>
            <a:ext cx="1428750" cy="1428750"/>
          </a:xfrm>
          <a:prstGeom prst="rect">
            <a:avLst/>
          </a:prstGeom>
          <a:noFill/>
          <a:ln>
            <a:noFill/>
          </a:ln>
        </p:spPr>
      </p:pic>
      <p:pic>
        <p:nvPicPr>
          <p:cNvPr id="174" name="Google Shape;174;p29"/>
          <p:cNvPicPr preferRelativeResize="0"/>
          <p:nvPr/>
        </p:nvPicPr>
        <p:blipFill>
          <a:blip r:embed="rId14">
            <a:alphaModFix/>
          </a:blip>
          <a:stretch>
            <a:fillRect/>
          </a:stretch>
        </p:blipFill>
        <p:spPr>
          <a:xfrm>
            <a:off x="5874625" y="2446475"/>
            <a:ext cx="1428750" cy="1428750"/>
          </a:xfrm>
          <a:prstGeom prst="rect">
            <a:avLst/>
          </a:prstGeom>
          <a:noFill/>
          <a:ln>
            <a:noFill/>
          </a:ln>
        </p:spPr>
      </p:pic>
      <p:pic>
        <p:nvPicPr>
          <p:cNvPr id="175" name="Google Shape;175;p29"/>
          <p:cNvPicPr preferRelativeResize="0"/>
          <p:nvPr/>
        </p:nvPicPr>
        <p:blipFill>
          <a:blip r:embed="rId15">
            <a:alphaModFix/>
          </a:blip>
          <a:stretch>
            <a:fillRect/>
          </a:stretch>
        </p:blipFill>
        <p:spPr>
          <a:xfrm>
            <a:off x="7303375" y="2446475"/>
            <a:ext cx="1428750" cy="1428750"/>
          </a:xfrm>
          <a:prstGeom prst="rect">
            <a:avLst/>
          </a:prstGeom>
          <a:noFill/>
          <a:ln>
            <a:noFill/>
          </a:ln>
        </p:spPr>
      </p:pic>
      <p:pic>
        <p:nvPicPr>
          <p:cNvPr id="176" name="Google Shape;176;p29"/>
          <p:cNvPicPr preferRelativeResize="0"/>
          <p:nvPr/>
        </p:nvPicPr>
        <p:blipFill>
          <a:blip r:embed="rId16">
            <a:alphaModFix/>
          </a:blip>
          <a:stretch>
            <a:fillRect/>
          </a:stretch>
        </p:blipFill>
        <p:spPr>
          <a:xfrm>
            <a:off x="226175" y="3875225"/>
            <a:ext cx="1428750" cy="1428750"/>
          </a:xfrm>
          <a:prstGeom prst="rect">
            <a:avLst/>
          </a:prstGeom>
          <a:noFill/>
          <a:ln>
            <a:noFill/>
          </a:ln>
        </p:spPr>
      </p:pic>
      <p:pic>
        <p:nvPicPr>
          <p:cNvPr id="177" name="Google Shape;177;p29"/>
          <p:cNvPicPr preferRelativeResize="0"/>
          <p:nvPr/>
        </p:nvPicPr>
        <p:blipFill>
          <a:blip r:embed="rId17">
            <a:alphaModFix/>
          </a:blip>
          <a:stretch>
            <a:fillRect/>
          </a:stretch>
        </p:blipFill>
        <p:spPr>
          <a:xfrm>
            <a:off x="1654925" y="3875225"/>
            <a:ext cx="1428750" cy="1428750"/>
          </a:xfrm>
          <a:prstGeom prst="rect">
            <a:avLst/>
          </a:prstGeom>
          <a:noFill/>
          <a:ln>
            <a:noFill/>
          </a:ln>
        </p:spPr>
      </p:pic>
      <p:pic>
        <p:nvPicPr>
          <p:cNvPr id="178" name="Google Shape;178;p29"/>
          <p:cNvPicPr preferRelativeResize="0"/>
          <p:nvPr/>
        </p:nvPicPr>
        <p:blipFill>
          <a:blip r:embed="rId18">
            <a:alphaModFix/>
          </a:blip>
          <a:stretch>
            <a:fillRect/>
          </a:stretch>
        </p:blipFill>
        <p:spPr>
          <a:xfrm>
            <a:off x="3083675" y="3875225"/>
            <a:ext cx="1428750" cy="1428750"/>
          </a:xfrm>
          <a:prstGeom prst="rect">
            <a:avLst/>
          </a:prstGeom>
          <a:noFill/>
          <a:ln>
            <a:noFill/>
          </a:ln>
        </p:spPr>
      </p:pic>
      <p:pic>
        <p:nvPicPr>
          <p:cNvPr id="179" name="Google Shape;179;p29"/>
          <p:cNvPicPr preferRelativeResize="0"/>
          <p:nvPr/>
        </p:nvPicPr>
        <p:blipFill>
          <a:blip r:embed="rId19">
            <a:alphaModFix/>
          </a:blip>
          <a:stretch>
            <a:fillRect/>
          </a:stretch>
        </p:blipFill>
        <p:spPr>
          <a:xfrm>
            <a:off x="4495800" y="3848388"/>
            <a:ext cx="1395450" cy="1482425"/>
          </a:xfrm>
          <a:prstGeom prst="rect">
            <a:avLst/>
          </a:prstGeom>
          <a:noFill/>
          <a:ln>
            <a:noFill/>
          </a:ln>
        </p:spPr>
      </p:pic>
      <p:pic>
        <p:nvPicPr>
          <p:cNvPr id="180" name="Google Shape;180;p29" descr="συνεργασία για τους στόχους - 17 παγκόσμοι στόχοι"/>
          <p:cNvPicPr preferRelativeResize="0"/>
          <p:nvPr/>
        </p:nvPicPr>
        <p:blipFill>
          <a:blip r:embed="rId20">
            <a:alphaModFix/>
          </a:blip>
          <a:stretch>
            <a:fillRect/>
          </a:stretch>
        </p:blipFill>
        <p:spPr>
          <a:xfrm>
            <a:off x="5815875" y="3848400"/>
            <a:ext cx="1546250" cy="1482425"/>
          </a:xfrm>
          <a:prstGeom prst="rect">
            <a:avLst/>
          </a:prstGeom>
          <a:noFill/>
          <a:ln>
            <a:noFill/>
          </a:ln>
        </p:spPr>
      </p:pic>
      <p:pic>
        <p:nvPicPr>
          <p:cNvPr id="181" name="Google Shape;181;p29"/>
          <p:cNvPicPr preferRelativeResize="0"/>
          <p:nvPr/>
        </p:nvPicPr>
        <p:blipFill>
          <a:blip r:embed="rId21">
            <a:alphaModFix/>
          </a:blip>
          <a:stretch>
            <a:fillRect/>
          </a:stretch>
        </p:blipFill>
        <p:spPr>
          <a:xfrm>
            <a:off x="7303375" y="3848400"/>
            <a:ext cx="1428750" cy="14287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58407"/>
              <a:buFont typeface="Arial"/>
              <a:buNone/>
            </a:pPr>
            <a:r>
              <a:rPr lang="el" sz="1883">
                <a:latin typeface="Times New Roman"/>
                <a:ea typeface="Times New Roman"/>
                <a:cs typeface="Times New Roman"/>
                <a:sym typeface="Times New Roman"/>
              </a:rPr>
              <a:t>ΘΕΜΑΤΙΚΟΣ ΑΞΟΝΑΣ -</a:t>
            </a:r>
            <a:r>
              <a:rPr lang="el" sz="1883" b="1" u="sng">
                <a:latin typeface="Times New Roman"/>
                <a:ea typeface="Times New Roman"/>
                <a:cs typeface="Times New Roman"/>
                <a:sym typeface="Times New Roman"/>
                <a:hlinkClick r:id="rId3"/>
              </a:rPr>
              <a:t>Ενδιαφέρομαι και Ενεργώ - Κοινωνική Συναίσθηση και Ευθύνη</a:t>
            </a:r>
            <a:endParaRPr/>
          </a:p>
        </p:txBody>
      </p:sp>
      <p:sp>
        <p:nvSpPr>
          <p:cNvPr id="187" name="Google Shape;187;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2400"/>
              </a:spcBef>
              <a:spcAft>
                <a:spcPts val="0"/>
              </a:spcAft>
              <a:buClr>
                <a:schemeClr val="dk1"/>
              </a:buClr>
              <a:buSzPts val="1100"/>
              <a:buFont typeface="Arial"/>
              <a:buNone/>
            </a:pPr>
            <a:r>
              <a:rPr lang="el" sz="2300" b="1">
                <a:solidFill>
                  <a:schemeClr val="dk1"/>
                </a:solidFill>
              </a:rPr>
              <a:t>Ισότητα των φύλων</a:t>
            </a:r>
            <a:endParaRPr sz="2300" b="1">
              <a:solidFill>
                <a:schemeClr val="dk1"/>
              </a:solidFill>
            </a:endParaRPr>
          </a:p>
          <a:p>
            <a:pPr marL="0" lvl="0" indent="0" algn="l" rtl="0">
              <a:spcBef>
                <a:spcPts val="1200"/>
              </a:spcBef>
              <a:spcAft>
                <a:spcPts val="0"/>
              </a:spcAft>
              <a:buClr>
                <a:schemeClr val="dk1"/>
              </a:buClr>
              <a:buSzPts val="1100"/>
              <a:buFont typeface="Arial"/>
              <a:buNone/>
            </a:pPr>
            <a:r>
              <a:rPr lang="el"/>
              <a:t>Η ισότητα των φύλων δεν αποτελεί μόνο ένα θεμελιώδες ανθρώπινο δικαίωμα αλλά και απαραίτητο θεμέλιο για έναν ειρηνικό, βιώσιμο και με ευημερία κόσμο.</a:t>
            </a:r>
            <a:endParaRPr/>
          </a:p>
          <a:p>
            <a:pPr marL="0" lvl="0" indent="0" algn="l" rtl="0">
              <a:spcBef>
                <a:spcPts val="1200"/>
              </a:spcBef>
              <a:spcAft>
                <a:spcPts val="0"/>
              </a:spcAft>
              <a:buClr>
                <a:schemeClr val="dk1"/>
              </a:buClr>
              <a:buSzPts val="1100"/>
              <a:buFont typeface="Arial"/>
              <a:buNone/>
            </a:pPr>
            <a:r>
              <a:rPr lang="el"/>
              <a:t>Παρέχοντας στις γυναίκες και τα κορίτσια ισότιμη πρόσβαση στην εκπαίδευση, στην υγειονομική περίθαλψη, στην αξιοπρεπή εργασία καθώς και ισότιμη εκπροσώπηση στις διαδικασίες λήψης πολιτικών και οικονομικών αποφάσεων, ενισχύουμε τις βιώσιμες οικονομίες, παρέχοντας οφέλη στις κοινωνίες και στην ανθρωπότητα συνολικά.</a:t>
            </a:r>
            <a:endParaRPr/>
          </a:p>
          <a:p>
            <a:pPr marL="0" lvl="0" indent="0" algn="l" rtl="0">
              <a:spcBef>
                <a:spcPts val="1200"/>
              </a:spcBef>
              <a:spcAft>
                <a:spcPts val="12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58407"/>
              <a:buFont typeface="Arial"/>
              <a:buNone/>
            </a:pPr>
            <a:r>
              <a:rPr lang="el" sz="1883">
                <a:latin typeface="Times New Roman"/>
                <a:ea typeface="Times New Roman"/>
                <a:cs typeface="Times New Roman"/>
                <a:sym typeface="Times New Roman"/>
              </a:rPr>
              <a:t>ΘΕΜΑΤΙΚΟΣ ΑΞΟΝΑΣ -</a:t>
            </a:r>
            <a:r>
              <a:rPr lang="el" sz="1883" b="1" u="sng">
                <a:latin typeface="Times New Roman"/>
                <a:ea typeface="Times New Roman"/>
                <a:cs typeface="Times New Roman"/>
                <a:sym typeface="Times New Roman"/>
                <a:hlinkClick r:id="rId3"/>
              </a:rPr>
              <a:t>Ενδιαφέρομαι και Ενεργώ - Κοινωνική Συναίσθηση και Ευθύνη</a:t>
            </a:r>
            <a:endParaRPr/>
          </a:p>
        </p:txBody>
      </p:sp>
      <p:sp>
        <p:nvSpPr>
          <p:cNvPr id="193" name="Google Shape;193;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2400"/>
              </a:spcBef>
              <a:spcAft>
                <a:spcPts val="0"/>
              </a:spcAft>
              <a:buClr>
                <a:schemeClr val="dk1"/>
              </a:buClr>
              <a:buSzPct val="47826"/>
              <a:buFont typeface="Arial"/>
              <a:buNone/>
            </a:pPr>
            <a:r>
              <a:rPr lang="el" sz="2300" b="1">
                <a:solidFill>
                  <a:schemeClr val="dk1"/>
                </a:solidFill>
              </a:rPr>
              <a:t>Λιγότερες ανισότητες</a:t>
            </a:r>
            <a:endParaRPr sz="2300" b="1">
              <a:solidFill>
                <a:schemeClr val="dk1"/>
              </a:solidFill>
            </a:endParaRPr>
          </a:p>
          <a:p>
            <a:pPr marL="0" lvl="0" indent="0" algn="just" rtl="0">
              <a:spcBef>
                <a:spcPts val="1200"/>
              </a:spcBef>
              <a:spcAft>
                <a:spcPts val="0"/>
              </a:spcAft>
              <a:buClr>
                <a:schemeClr val="dk1"/>
              </a:buClr>
              <a:buSzPct val="61111"/>
              <a:buFont typeface="Arial"/>
              <a:buNone/>
            </a:pPr>
            <a:r>
              <a:rPr lang="el"/>
              <a:t>Η διεθνής κοινότητα έχει κάνει σημαντικά βήματα με στόχο να απαλλάξει τους ανθρώπους από τη φτώχεια. Τα πιο ευάλωτα έθνη, δηλαδή οι λιγότερο ανεπτυγμένες χώρες, τα περίκλειστα αναπτυσσόμενα αλλά και τα μικρά νησιωτικά κράτη, συνεχίζουν να σημειώνουν πρόοδο στη μείωση της φτώχειας. Εντούτοις, η ανισότητα συνεχίζει να υφίσταται ενώ παρατηρούνται μεγάλες διαφορές στην πρόσβαση στις υπηρεσίες υγείας και εκπαίδευσης και σε άλλα αγαθά.</a:t>
            </a:r>
            <a:endParaRPr/>
          </a:p>
          <a:p>
            <a:pPr marL="0" lvl="0" indent="0" algn="just" rtl="0">
              <a:spcBef>
                <a:spcPts val="1200"/>
              </a:spcBef>
              <a:spcAft>
                <a:spcPts val="0"/>
              </a:spcAft>
              <a:buClr>
                <a:schemeClr val="dk1"/>
              </a:buClr>
              <a:buSzPct val="61111"/>
              <a:buFont typeface="Arial"/>
              <a:buNone/>
            </a:pPr>
            <a:r>
              <a:rPr lang="el"/>
              <a:t>Επιπλέον, ενώ η διαφορά εισοδήματος μεταξύ χωρών έχει μειωθεί, η ανισότητα στο εσωτερικό των χωρών έχει αυξηθεί. Ολοένα και περισσότερο καλλιεργείται η πεποίθηση ότι η οικονομική ανάπτυξη δεν επαρκεί για τη μείωση της φτώχειας, αν η εκείνη –η οικονομική ανάπτυξη- δεν είναι συμμετοχική και δεν περιλαμβάνει τις τρεις διαστάσεις της βιώσιμης ανάπτυξης: την οικονομική, την κοινωνική και την περιβαλλοντική.</a:t>
            </a:r>
            <a:endParaRPr/>
          </a:p>
          <a:p>
            <a:pPr marL="0" lvl="0" indent="0" algn="l" rtl="0">
              <a:spcBef>
                <a:spcPts val="1200"/>
              </a:spcBef>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311700" y="483375"/>
            <a:ext cx="8520600" cy="6693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Clr>
                <a:schemeClr val="dk1"/>
              </a:buClr>
              <a:buSzPct val="37786"/>
              <a:buFont typeface="Arial"/>
              <a:buNone/>
            </a:pPr>
            <a:r>
              <a:rPr lang="el" sz="2911"/>
              <a:t>ΕΡΓΑΣΤΗΡΙΟ ΔΕΞΙΟΤΗΤΩΝ Γ ΓΥΜΝΑΣΙΟΥ</a:t>
            </a:r>
            <a:endParaRPr sz="4133" b="1">
              <a:solidFill>
                <a:srgbClr val="29A5ED"/>
              </a:solidFill>
              <a:highlight>
                <a:schemeClr val="lt1"/>
              </a:highlight>
              <a:latin typeface="Times New Roman"/>
              <a:ea typeface="Times New Roman"/>
              <a:cs typeface="Times New Roman"/>
              <a:sym typeface="Times New Roman"/>
            </a:endParaRPr>
          </a:p>
          <a:p>
            <a:pPr marL="0" lvl="0" indent="0" algn="ctr" rtl="0">
              <a:spcBef>
                <a:spcPts val="0"/>
              </a:spcBef>
              <a:spcAft>
                <a:spcPts val="0"/>
              </a:spcAft>
              <a:buNone/>
            </a:pPr>
            <a:endParaRPr sz="1400"/>
          </a:p>
        </p:txBody>
      </p:sp>
      <p:sp>
        <p:nvSpPr>
          <p:cNvPr id="61" name="Google Shape;61;p14"/>
          <p:cNvSpPr txBox="1">
            <a:spLocks noGrp="1"/>
          </p:cNvSpPr>
          <p:nvPr>
            <p:ph type="subTitle" idx="1"/>
          </p:nvPr>
        </p:nvSpPr>
        <p:spPr>
          <a:xfrm>
            <a:off x="311700" y="1400525"/>
            <a:ext cx="8520600" cy="3396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62" name="Google Shape;62;p14"/>
          <p:cNvPicPr preferRelativeResize="0"/>
          <p:nvPr/>
        </p:nvPicPr>
        <p:blipFill>
          <a:blip r:embed="rId3">
            <a:alphaModFix/>
          </a:blip>
          <a:stretch>
            <a:fillRect/>
          </a:stretch>
        </p:blipFill>
        <p:spPr>
          <a:xfrm>
            <a:off x="311725" y="1400525"/>
            <a:ext cx="8520600" cy="3396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58407"/>
              <a:buFont typeface="Arial"/>
              <a:buNone/>
            </a:pPr>
            <a:r>
              <a:rPr lang="el" sz="1883">
                <a:latin typeface="Times New Roman"/>
                <a:ea typeface="Times New Roman"/>
                <a:cs typeface="Times New Roman"/>
                <a:sym typeface="Times New Roman"/>
              </a:rPr>
              <a:t>ΘΕΜΑΤΙΚΟΣ ΑΞΟΝΑΣ -</a:t>
            </a:r>
            <a:r>
              <a:rPr lang="el" sz="1883" b="1" u="sng">
                <a:latin typeface="Times New Roman"/>
                <a:ea typeface="Times New Roman"/>
                <a:cs typeface="Times New Roman"/>
                <a:sym typeface="Times New Roman"/>
                <a:hlinkClick r:id="rId3"/>
              </a:rPr>
              <a:t>Ενδιαφέρομαι και Ενεργώ - Κοινωνική Συναίσθηση και Ευθύνη</a:t>
            </a:r>
            <a:endParaRPr/>
          </a:p>
        </p:txBody>
      </p:sp>
      <p:sp>
        <p:nvSpPr>
          <p:cNvPr id="199" name="Google Shape;199;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Clr>
                <a:schemeClr val="dk1"/>
              </a:buClr>
              <a:buSzPts val="1100"/>
              <a:buFont typeface="Arial"/>
              <a:buNone/>
            </a:pPr>
            <a:r>
              <a:rPr lang="el" sz="1100">
                <a:solidFill>
                  <a:schemeClr val="dk1"/>
                </a:solidFill>
              </a:rPr>
              <a:t>	</a:t>
            </a:r>
            <a:r>
              <a:rPr lang="el" sz="2300" b="1">
                <a:solidFill>
                  <a:schemeClr val="dk1"/>
                </a:solidFill>
              </a:rPr>
              <a:t>Ειρήνη, δικαιοσύνη και ισχυροί θεσμοί</a:t>
            </a:r>
            <a:endParaRPr sz="2300" b="1">
              <a:solidFill>
                <a:schemeClr val="dk1"/>
              </a:solidFill>
            </a:endParaRPr>
          </a:p>
          <a:p>
            <a:pPr marL="0" lvl="0" indent="0" algn="just" rtl="0">
              <a:spcBef>
                <a:spcPts val="1200"/>
              </a:spcBef>
              <a:spcAft>
                <a:spcPts val="0"/>
              </a:spcAft>
              <a:buClr>
                <a:schemeClr val="dk1"/>
              </a:buClr>
              <a:buSzPts val="1100"/>
              <a:buFont typeface="Arial"/>
              <a:buNone/>
            </a:pPr>
            <a:r>
              <a:rPr lang="el" sz="1100">
                <a:solidFill>
                  <a:schemeClr val="dk1"/>
                </a:solidFill>
              </a:rPr>
              <a:t>	</a:t>
            </a:r>
            <a:r>
              <a:rPr lang="el" sz="1400">
                <a:solidFill>
                  <a:schemeClr val="dk1"/>
                </a:solidFill>
              </a:rPr>
              <a:t>Προάγουμε τις ειρηνικές και χωρίς αποκλεισμούς κοινωνίες, παρέχουμε πρόσβαση στη δικαιοσύνη για όλους και οικοδομούμε αποτελεσματικούς θεσμούς σε όλα τα επίπεδα</a:t>
            </a:r>
            <a:endParaRPr sz="1400">
              <a:solidFill>
                <a:schemeClr val="dk1"/>
              </a:solidFill>
            </a:endParaRPr>
          </a:p>
          <a:p>
            <a:pPr marL="0" lvl="0" indent="0" algn="just" rtl="0">
              <a:spcBef>
                <a:spcPts val="1200"/>
              </a:spcBef>
              <a:spcAft>
                <a:spcPts val="0"/>
              </a:spcAft>
              <a:buClr>
                <a:schemeClr val="dk1"/>
              </a:buClr>
              <a:buSzPts val="1100"/>
              <a:buFont typeface="Arial"/>
              <a:buNone/>
            </a:pPr>
            <a:r>
              <a:rPr lang="el" sz="1400">
                <a:solidFill>
                  <a:schemeClr val="dk1"/>
                </a:solidFill>
              </a:rPr>
              <a:t>Προάγουμε τις ειρηνικές και χωρίς αποκλεισμούς κοινωνίες με στόχο τη βιώσιμη ανάπτυξη, παρέχουμε πρόσβαση στη δικαιοσύνη για όλους και οικοδομούμε αποτελεσματικούς, υπεύθυνους και συμμετοχικούς θεσμούς σε όλα τα επίπεδα</a:t>
            </a:r>
            <a:endParaRPr sz="1400">
              <a:solidFill>
                <a:schemeClr val="dk1"/>
              </a:solidFill>
            </a:endParaRPr>
          </a:p>
          <a:p>
            <a:pPr marL="0" lvl="0" indent="0" algn="just" rtl="0">
              <a:spcBef>
                <a:spcPts val="1200"/>
              </a:spcBef>
              <a:spcAft>
                <a:spcPts val="0"/>
              </a:spcAft>
              <a:buClr>
                <a:schemeClr val="dk1"/>
              </a:buClr>
              <a:buSzPts val="1100"/>
              <a:buFont typeface="Arial"/>
              <a:buNone/>
            </a:pPr>
            <a:r>
              <a:rPr lang="el" sz="1400">
                <a:solidFill>
                  <a:schemeClr val="dk1"/>
                </a:solidFill>
              </a:rPr>
              <a:t>Ο 16</a:t>
            </a:r>
            <a:r>
              <a:rPr lang="el" sz="1400" baseline="30000">
                <a:solidFill>
                  <a:schemeClr val="dk1"/>
                </a:solidFill>
              </a:rPr>
              <a:t>ος</a:t>
            </a:r>
            <a:r>
              <a:rPr lang="el" sz="1400">
                <a:solidFill>
                  <a:schemeClr val="dk1"/>
                </a:solidFill>
              </a:rPr>
              <a:t> Στόχος από τους Στόχους για τη Βιώσιμη Ανάπτυξη είναι αφιερωμένος στην προαγωγή ειρηνικών και χωρίς αποκλεισμούς κοινωνιών με στόχο τη βιώσιμη ανάπτυξη. Κοινωνιών που θα παρέχουν ισότιμη πρόσβαση στη δικαιοσύνη καθώς και αποτελεσματικούς και υπεύθυνους θεσμούς σε όλα τα επίπεδα.</a:t>
            </a:r>
            <a:endParaRPr sz="1400">
              <a:solidFill>
                <a:schemeClr val="dk1"/>
              </a:solidFill>
            </a:endParaRPr>
          </a:p>
          <a:p>
            <a:pPr marL="0" lvl="0" indent="0" algn="l" rtl="0">
              <a:spcBef>
                <a:spcPts val="1200"/>
              </a:spcBef>
              <a:spcAft>
                <a:spcPts val="120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58407"/>
              <a:buFont typeface="Arial"/>
              <a:buNone/>
            </a:pPr>
            <a:r>
              <a:rPr lang="el" sz="1883">
                <a:latin typeface="Times New Roman"/>
                <a:ea typeface="Times New Roman"/>
                <a:cs typeface="Times New Roman"/>
                <a:sym typeface="Times New Roman"/>
              </a:rPr>
              <a:t>ΘΕΜΑΤΙΚΟΣ ΑΞΟΝΑΣ -</a:t>
            </a:r>
            <a:r>
              <a:rPr lang="el" sz="1883" b="1" u="sng">
                <a:latin typeface="Times New Roman"/>
                <a:ea typeface="Times New Roman"/>
                <a:cs typeface="Times New Roman"/>
                <a:sym typeface="Times New Roman"/>
                <a:hlinkClick r:id="rId3"/>
              </a:rPr>
              <a:t>Ενδιαφέρομαι και Ενεργώ - Κοινωνική Συναίσθηση και Ευθύνη</a:t>
            </a:r>
            <a:endParaRPr/>
          </a:p>
        </p:txBody>
      </p:sp>
      <p:sp>
        <p:nvSpPr>
          <p:cNvPr id="205" name="Google Shape;205;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Clr>
                <a:schemeClr val="dk1"/>
              </a:buClr>
              <a:buSzPts val="1100"/>
              <a:buFont typeface="Arial"/>
              <a:buNone/>
            </a:pPr>
            <a:r>
              <a:rPr lang="el" sz="1100">
                <a:solidFill>
                  <a:schemeClr val="dk1"/>
                </a:solidFill>
              </a:rPr>
              <a:t>	</a:t>
            </a:r>
            <a:r>
              <a:rPr lang="el" sz="2300" b="1">
                <a:solidFill>
                  <a:schemeClr val="dk1"/>
                </a:solidFill>
              </a:rPr>
              <a:t>Μηδενική Φτώχεια</a:t>
            </a:r>
            <a:endParaRPr sz="2300" b="1">
              <a:solidFill>
                <a:schemeClr val="dk1"/>
              </a:solidFill>
            </a:endParaRPr>
          </a:p>
          <a:p>
            <a:pPr marL="0" lvl="0" indent="0" algn="just" rtl="0">
              <a:spcBef>
                <a:spcPts val="1200"/>
              </a:spcBef>
              <a:spcAft>
                <a:spcPts val="0"/>
              </a:spcAft>
              <a:buClr>
                <a:schemeClr val="dk1"/>
              </a:buClr>
              <a:buSzPts val="1100"/>
              <a:buFont typeface="Arial"/>
              <a:buNone/>
            </a:pPr>
            <a:r>
              <a:rPr lang="el" sz="1400">
                <a:solidFill>
                  <a:schemeClr val="dk1"/>
                </a:solidFill>
              </a:rPr>
              <a:t>	Δίνουμε τέλος σε όλες τις μορφές της φτώχειας, παντού</a:t>
            </a:r>
            <a:endParaRPr sz="1400">
              <a:solidFill>
                <a:schemeClr val="dk1"/>
              </a:solidFill>
            </a:endParaRPr>
          </a:p>
          <a:p>
            <a:pPr marL="0" lvl="0" indent="0" algn="just" rtl="0">
              <a:spcBef>
                <a:spcPts val="1200"/>
              </a:spcBef>
              <a:spcAft>
                <a:spcPts val="0"/>
              </a:spcAft>
              <a:buClr>
                <a:schemeClr val="dk1"/>
              </a:buClr>
              <a:buSzPts val="1100"/>
              <a:buFont typeface="Arial"/>
              <a:buNone/>
            </a:pPr>
            <a:r>
              <a:rPr lang="el" sz="1400">
                <a:solidFill>
                  <a:schemeClr val="dk1"/>
                </a:solidFill>
              </a:rPr>
              <a:t>Τo ποσοστό της ακραίας φτώχειας έχει μειωθεί πάνω από το μισό από το 1990. Ωστόσο, ένας στους πέντε ανθρώπους στις αναπτυσσόμενες περιοχές συνεχίζει να ζει με λιγότερο από 1,25 δολάρια την ημέρα ενώ υπάρχουν εκατομμύρια άνθρωποι που κερδίζουν μόλις λίγο παραπάνω από αυτό το ποσό, με αρκετούς να κινδυνεύουν να ξανακυλήσουν στη φτώχεια. Η φτώχεια είναι κάτι περισσότερο από την έλλειψη εισοδήματος και πόρων για την εξασφάλιση βιώσιμων συνθηκών διαβίωσης. Η φτώχεια έχει μορφές όπως η πείνα, ο υποσιτισμός, η περιορισμένη πρόσβαση στην εκπαίδευση και σε άλλες βασικές υπηρεσίες, η κοινωνική διάκριση και ο αποκλεισμός, καθώς και η απουσία συμμετοχής στη λήψη αποφάσεων. Η οικονομική ανάπτυξη πρέπει να συντελείται χωρίς αποκλεισμούς, να παρέχει βιώσιμες θέσεις εργασίας και να προάγει την ισότητα.</a:t>
            </a:r>
            <a:endParaRPr sz="1400">
              <a:solidFill>
                <a:schemeClr val="dk1"/>
              </a:solidFill>
            </a:endParaRPr>
          </a:p>
          <a:p>
            <a:pPr marL="0" lvl="0" indent="0" algn="l" rtl="0">
              <a:spcBef>
                <a:spcPts val="1200"/>
              </a:spcBef>
              <a:spcAft>
                <a:spcPts val="120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58407"/>
              <a:buFont typeface="Arial"/>
              <a:buNone/>
            </a:pPr>
            <a:r>
              <a:rPr lang="el" sz="1883">
                <a:latin typeface="Times New Roman"/>
                <a:ea typeface="Times New Roman"/>
                <a:cs typeface="Times New Roman"/>
                <a:sym typeface="Times New Roman"/>
              </a:rPr>
              <a:t>ΘΕΜΑΤΙΚΟΣ ΑΞΟΝΑΣ -</a:t>
            </a:r>
            <a:r>
              <a:rPr lang="el" sz="1883" b="1" u="sng">
                <a:latin typeface="Times New Roman"/>
                <a:ea typeface="Times New Roman"/>
                <a:cs typeface="Times New Roman"/>
                <a:sym typeface="Times New Roman"/>
                <a:hlinkClick r:id="rId3"/>
              </a:rPr>
              <a:t>Ενδιαφέρομαι και Ενεργώ - Κοινωνική Συναίσθηση και Ευθύνη</a:t>
            </a:r>
            <a:endParaRPr/>
          </a:p>
        </p:txBody>
      </p:sp>
      <p:sp>
        <p:nvSpPr>
          <p:cNvPr id="211" name="Google Shape;211;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100000"/>
              <a:buFont typeface="Arial"/>
              <a:buNone/>
            </a:pPr>
            <a:r>
              <a:rPr lang="el" sz="1100">
                <a:solidFill>
                  <a:schemeClr val="dk1"/>
                </a:solidFill>
              </a:rPr>
              <a:t>	</a:t>
            </a:r>
            <a:r>
              <a:rPr lang="el" sz="2300" b="1">
                <a:solidFill>
                  <a:schemeClr val="dk1"/>
                </a:solidFill>
              </a:rPr>
              <a:t>Μηδενική Πείνα</a:t>
            </a:r>
            <a:endParaRPr sz="2300" b="1">
              <a:solidFill>
                <a:schemeClr val="dk1"/>
              </a:solidFill>
            </a:endParaRPr>
          </a:p>
          <a:p>
            <a:pPr marL="0" lvl="0" indent="0" algn="just" rtl="0">
              <a:spcBef>
                <a:spcPts val="1200"/>
              </a:spcBef>
              <a:spcAft>
                <a:spcPts val="0"/>
              </a:spcAft>
              <a:buClr>
                <a:schemeClr val="dk1"/>
              </a:buClr>
              <a:buSzPct val="100000"/>
              <a:buFont typeface="Arial"/>
              <a:buNone/>
            </a:pPr>
            <a:r>
              <a:rPr lang="el" sz="1100">
                <a:solidFill>
                  <a:schemeClr val="dk1"/>
                </a:solidFill>
              </a:rPr>
              <a:t>	</a:t>
            </a:r>
            <a:r>
              <a:rPr lang="el" sz="1517">
                <a:solidFill>
                  <a:schemeClr val="dk1"/>
                </a:solidFill>
                <a:latin typeface="Times New Roman"/>
                <a:ea typeface="Times New Roman"/>
                <a:cs typeface="Times New Roman"/>
                <a:sym typeface="Times New Roman"/>
              </a:rPr>
              <a:t>Δίνουμε τέλος σε όλες τις μορφές της φτώχειας, παντού</a:t>
            </a:r>
            <a:endParaRPr sz="1517">
              <a:solidFill>
                <a:schemeClr val="dk1"/>
              </a:solidFill>
              <a:latin typeface="Times New Roman"/>
              <a:ea typeface="Times New Roman"/>
              <a:cs typeface="Times New Roman"/>
              <a:sym typeface="Times New Roman"/>
            </a:endParaRPr>
          </a:p>
          <a:p>
            <a:pPr marL="0" lvl="0" indent="0" algn="just" rtl="0">
              <a:spcBef>
                <a:spcPts val="1200"/>
              </a:spcBef>
              <a:spcAft>
                <a:spcPts val="0"/>
              </a:spcAft>
              <a:buClr>
                <a:schemeClr val="dk1"/>
              </a:buClr>
              <a:buSzPct val="72480"/>
              <a:buFont typeface="Arial"/>
              <a:buNone/>
            </a:pPr>
            <a:r>
              <a:rPr lang="el" sz="1517">
                <a:solidFill>
                  <a:schemeClr val="dk1"/>
                </a:solidFill>
                <a:latin typeface="Times New Roman"/>
                <a:ea typeface="Times New Roman"/>
                <a:cs typeface="Times New Roman"/>
                <a:sym typeface="Times New Roman"/>
              </a:rPr>
              <a:t>Είναι ώρα να ξανασκεφτούμε το πώς καλλιεργούμε, μοιραζόμαστε και καταναλώνουμε την τροφή μας. Αν αξιοποιηθούν σωστά, η γεωργία, η δασοπονία και η αλιεία, τότε θα μπορέσουν να παράσχουν θρεπτική τροφή για όλους και να δημιουργήσουν εισοδήματα, στηρίζοντας έτσι την ανθρωποκεντρική ανάπτυξη της περιφέρειας και προστατεύοντας ταυτόχρονα το περιβάλλον. Σήμερα, το έδαφος, το γλυκό νερό, οι ωκεανοί, τα δάση και η βιοποικιλότητα υποβαθμίζονται με ταχείς ρυθμούς. Η κλιματική αλλαγή ασκεί ακόμη μεγαλύτερη πίεση στους πόρους από τους οποίους εξαρτόμαστε, αυξάνοντας έτσι κινδύνους που συνδέονται με καταστροφές όπως οι ξηρασίες και οι πλημμύρες. Πολλοί άνδρες και γυναίκες της περιφέρειας δεν μπορούν πλέον να τα βγάλουν πέρα με τη γη τους, οπότε και αναγκάζονται να μεταναστεύσουν σε πόλεις αναζητώντας για ευκαιρίες. Χρειάζεται μία βαθιά αλλαγή στο παγκόσμιο σύστημα τροφίμων και γεωργίας αν πρόκειται να σιτίσουμε τα 795 εκατομμύρια ανθρώπους που πεινάνε σήμερα και τα επιπλέον 2 δισεκατομμύρια που αναμένονται να φτάσουν μέχρι το 2050.Ο τομέας των τροφίμων και της γεωργίας προσφέρει λύσεις-κλειδιά για την ανάπτυξη ενώ διαδραματίζει κεντρικό ρόλο στην εξάλειψη της πείνας και της φτώχειας.</a:t>
            </a:r>
            <a:endParaRPr sz="1517">
              <a:solidFill>
                <a:schemeClr val="dk1"/>
              </a:solidFill>
              <a:latin typeface="Times New Roman"/>
              <a:ea typeface="Times New Roman"/>
              <a:cs typeface="Times New Roman"/>
              <a:sym typeface="Times New Roman"/>
            </a:endParaRPr>
          </a:p>
          <a:p>
            <a:pPr marL="0" lvl="0" indent="0" algn="l" rtl="0">
              <a:spcBef>
                <a:spcPts val="1200"/>
              </a:spcBef>
              <a:spcAft>
                <a:spcPts val="120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a:t>Θεματικός άξονας - επαγγελματικός προσανατολισμός</a:t>
            </a:r>
            <a:endParaRPr/>
          </a:p>
        </p:txBody>
      </p:sp>
      <p:sp>
        <p:nvSpPr>
          <p:cNvPr id="217" name="Google Shape;217;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a:bodyPr>
          <a:lstStyle/>
          <a:p>
            <a:pPr marL="0" lvl="0" indent="0" algn="l" rtl="0">
              <a:spcBef>
                <a:spcPts val="0"/>
              </a:spcBef>
              <a:spcAft>
                <a:spcPts val="0"/>
              </a:spcAft>
              <a:buNone/>
            </a:pPr>
            <a:r>
              <a:rPr lang="el"/>
              <a:t>Στο πλαίσιο του παρόντος θεματικού άξονα παρουσιάστηκαν στους μαθητές και τις μαθήτριες το αναλυτικό πρόγραμμα σπουδών του γυμνασίου, του λυκείου και του ΕΠΑΛ, όπως αυτά δημοσιεύονται στην εφημερίδα της κυβερνήσεως Αρ. Φύλλου 3791. Επίσης, έγινε ενδελεχής παρουσίαση των σχολών που αναφέρονται στα μηχανογραφικά δελτία του Γενικού λυκείου και του ΕΠΑΛ για το σχολικό έτος 2021-22. Ακόμα έγινε συσχέτιση των σχολών αυτών με την κατεύθυνση που πρέπει να ακολουθήσουν οι μαθητές και οι μαθήτριες.</a:t>
            </a:r>
            <a:endParaRPr/>
          </a:p>
          <a:p>
            <a:pPr marL="0" lvl="0" indent="0" algn="l" rtl="0">
              <a:spcBef>
                <a:spcPts val="1200"/>
              </a:spcBef>
              <a:spcAft>
                <a:spcPts val="1200"/>
              </a:spcAft>
              <a:buNone/>
            </a:pPr>
            <a:r>
              <a:rPr lang="el"/>
              <a:t>Τη Δευτέρα 4/4/22 στα πλαίσια του μαθήματος πραγματοποιήθηκε εξ αποστάσεως παρουσίαση του προγράμματος σπουδων, των συνθηκών φοίτησης και των δυνατοτήτων επαγγελματικής αποκατάστασης για τους μαθητές και τις μαθήτριες του ΕΠΑΝ ΒΟΙΩΝ. Η ενημέρωση πραγματοποιήθηκε από την κ. Ανδρέου Αικατερίνη, διευθύντρια του ΕΠΑΛ ΒΟΙΩΝ, και την κ. Μαρκοπούλου Δανάη ειδικότητας ΠΕ90, ναυτικών μαθημάτων.</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a:t>ΚΑΛΟ ΚΑΛΟΚΑΙΡΙ</a:t>
            </a:r>
            <a:endParaRPr/>
          </a:p>
        </p:txBody>
      </p:sp>
      <p:sp>
        <p:nvSpPr>
          <p:cNvPr id="223" name="Google Shape;223;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40000"/>
          </a:bodyPr>
          <a:lstStyle/>
          <a:p>
            <a:pPr marL="0" lvl="0" indent="0" algn="just" rtl="0">
              <a:spcBef>
                <a:spcPts val="0"/>
              </a:spcBef>
              <a:spcAft>
                <a:spcPts val="0"/>
              </a:spcAft>
              <a:buClr>
                <a:schemeClr val="dk1"/>
              </a:buClr>
              <a:buSzPct val="25581"/>
              <a:buFont typeface="Arial"/>
              <a:buNone/>
            </a:pPr>
            <a:r>
              <a:rPr lang="el" sz="4300" u="sng">
                <a:solidFill>
                  <a:schemeClr val="dk1"/>
                </a:solidFill>
                <a:latin typeface="Times New Roman"/>
                <a:ea typeface="Times New Roman"/>
                <a:cs typeface="Times New Roman"/>
                <a:sym typeface="Times New Roman"/>
              </a:rPr>
              <a:t>Η συνεγασία των εκπαιδευτικών και των μαθητών αποτέλεσε το ορόσημο για την διεξαγωγή και αποπεράτωση των τεσσάρων κύκλων του μαθήματος «εργαστήρια δεξιοτήτων», το οποίο για πρώτη φορά εισάγεται στο πρόγραμμα σπουδών του γυμνασίου. Κλείνουμε τον κύκλο της συνεργασίας με την παρούσα παρουσίαση, την επόμενη σχολική χρονιά θα επανέλθουμε καλύτεροι και με περισσότερη εμπειρία.</a:t>
            </a:r>
            <a:endParaRPr sz="4300" u="sng">
              <a:solidFill>
                <a:schemeClr val="dk1"/>
              </a:solidFill>
              <a:latin typeface="Times New Roman"/>
              <a:ea typeface="Times New Roman"/>
              <a:cs typeface="Times New Roman"/>
              <a:sym typeface="Times New Roman"/>
            </a:endParaRPr>
          </a:p>
          <a:p>
            <a:pPr marL="0" lvl="0" indent="0" algn="just" rtl="0">
              <a:spcBef>
                <a:spcPts val="0"/>
              </a:spcBef>
              <a:spcAft>
                <a:spcPts val="0"/>
              </a:spcAft>
              <a:buClr>
                <a:schemeClr val="dk1"/>
              </a:buClr>
              <a:buSzPct val="25581"/>
              <a:buFont typeface="Arial"/>
              <a:buNone/>
            </a:pPr>
            <a:endParaRPr sz="4300" u="sng">
              <a:solidFill>
                <a:schemeClr val="dk1"/>
              </a:solidFill>
              <a:latin typeface="Times New Roman"/>
              <a:ea typeface="Times New Roman"/>
              <a:cs typeface="Times New Roman"/>
              <a:sym typeface="Times New Roman"/>
            </a:endParaRPr>
          </a:p>
          <a:p>
            <a:pPr marL="0" lvl="0" indent="0" algn="just" rtl="0">
              <a:spcBef>
                <a:spcPts val="0"/>
              </a:spcBef>
              <a:spcAft>
                <a:spcPts val="0"/>
              </a:spcAft>
              <a:buClr>
                <a:schemeClr val="dk1"/>
              </a:buClr>
              <a:buSzPct val="25581"/>
              <a:buFont typeface="Arial"/>
              <a:buNone/>
            </a:pPr>
            <a:r>
              <a:rPr lang="el" sz="4300" u="sng">
                <a:solidFill>
                  <a:schemeClr val="dk1"/>
                </a:solidFill>
                <a:latin typeface="Times New Roman"/>
                <a:ea typeface="Times New Roman"/>
                <a:cs typeface="Times New Roman"/>
                <a:sym typeface="Times New Roman"/>
              </a:rPr>
              <a:t>                                                              </a:t>
            </a:r>
            <a:endParaRPr sz="4300" u="sng">
              <a:solidFill>
                <a:schemeClr val="dk1"/>
              </a:solidFill>
              <a:latin typeface="Times New Roman"/>
              <a:ea typeface="Times New Roman"/>
              <a:cs typeface="Times New Roman"/>
              <a:sym typeface="Times New Roman"/>
            </a:endParaRPr>
          </a:p>
          <a:p>
            <a:pPr marL="0" lvl="0" indent="0" algn="just" rtl="0">
              <a:spcBef>
                <a:spcPts val="0"/>
              </a:spcBef>
              <a:spcAft>
                <a:spcPts val="0"/>
              </a:spcAft>
              <a:buClr>
                <a:schemeClr val="dk1"/>
              </a:buClr>
              <a:buSzPct val="25581"/>
              <a:buFont typeface="Arial"/>
              <a:buNone/>
            </a:pPr>
            <a:r>
              <a:rPr lang="el" sz="4300" u="sng">
                <a:solidFill>
                  <a:schemeClr val="dk1"/>
                </a:solidFill>
                <a:latin typeface="Times New Roman"/>
                <a:ea typeface="Times New Roman"/>
                <a:cs typeface="Times New Roman"/>
                <a:sym typeface="Times New Roman"/>
              </a:rPr>
              <a:t>Οι μαθητές και οι εκπαιδευτικοί του γυμνασίου Ελαφονήσου ευχόμαστε καλό καλοκαίρι!!</a:t>
            </a:r>
            <a:endParaRPr sz="4300" u="sng">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25581"/>
              <a:buFont typeface="Arial"/>
              <a:buNone/>
            </a:pPr>
            <a:r>
              <a:rPr lang="el" sz="4300">
                <a:solidFill>
                  <a:schemeClr val="dk1"/>
                </a:solidFill>
                <a:latin typeface="Times New Roman"/>
                <a:ea typeface="Times New Roman"/>
                <a:cs typeface="Times New Roman"/>
                <a:sym typeface="Times New Roman"/>
              </a:rPr>
              <a:t> </a:t>
            </a:r>
            <a:r>
              <a:rPr lang="el" sz="5100">
                <a:solidFill>
                  <a:schemeClr val="dk1"/>
                </a:solidFill>
                <a:latin typeface="Times New Roman"/>
                <a:ea typeface="Times New Roman"/>
                <a:cs typeface="Times New Roman"/>
                <a:sym typeface="Times New Roman"/>
              </a:rPr>
              <a:t>                                   </a:t>
            </a:r>
            <a:r>
              <a:rPr lang="el" sz="4300">
                <a:solidFill>
                  <a:schemeClr val="dk1"/>
                </a:solidFill>
                <a:latin typeface="Times New Roman"/>
                <a:ea typeface="Times New Roman"/>
                <a:cs typeface="Times New Roman"/>
                <a:sym typeface="Times New Roman"/>
              </a:rPr>
              <a:t>Υπεύθυνος του «εργαστηρίου», Κουτρουλής Χαράλαμπος ΠΕ03.</a:t>
            </a:r>
            <a:endParaRPr sz="4300">
              <a:solidFill>
                <a:schemeClr val="dk1"/>
              </a:solidFill>
              <a:latin typeface="Times New Roman"/>
              <a:ea typeface="Times New Roman"/>
              <a:cs typeface="Times New Roman"/>
              <a:sym typeface="Times New Roman"/>
            </a:endParaRPr>
          </a:p>
          <a:p>
            <a:pPr marL="0" lvl="0" indent="0" algn="l" rtl="0">
              <a:spcBef>
                <a:spcPts val="1200"/>
              </a:spcBef>
              <a:spcAft>
                <a:spcPts val="12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l"/>
              <a:t>ΟΙ ΣΤΟΧΟΙ ΤΟΥ ΕΡΓΑΣΤΗΡΙΟΥ ΔΕΞΙΟΤΗΤΩΝ</a:t>
            </a:r>
            <a:endParaRPr/>
          </a:p>
        </p:txBody>
      </p:sp>
      <p:sp>
        <p:nvSpPr>
          <p:cNvPr id="68" name="Google Shape;68;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Clr>
                <a:schemeClr val="dk1"/>
              </a:buClr>
              <a:buSzPts val="1100"/>
              <a:buFont typeface="Arial"/>
              <a:buNone/>
            </a:pPr>
            <a:r>
              <a:rPr lang="el" sz="1900">
                <a:solidFill>
                  <a:srgbClr val="333333"/>
                </a:solidFill>
                <a:highlight>
                  <a:schemeClr val="lt1"/>
                </a:highlight>
                <a:latin typeface="Times New Roman"/>
                <a:ea typeface="Times New Roman"/>
                <a:cs typeface="Times New Roman"/>
                <a:sym typeface="Times New Roman"/>
              </a:rPr>
              <a:t>Η στοχοθεσία των προγραμμάτων έχει προσδιοριστεί βάσει των λεγόμενων δεξιοτήτων του 21ου αιώνα: δεξιότητες της ζωής (life skills), ήπιες δεξιότητες (soft skills) και δεξιότητες τεχνολογίας και επιστήμης. Ενδεικτικά, οι σύγχρονες δεξιότητες περιλαμβάνουν την κριτική σκέψη, τη δημιουργικότητα, τη συνεργασία, την επικοινωνία, την ευελιξία και την προσαρμοστικότητα, την πρωτοβουλία, την οργανωτική ικανότητα, την ενσυναίσθηση και τις κοινωνικές δεξιότητες, την επίλυση προβλημάτων, τον ψηφιακό και τεχνολογικό γραμματισμό.</a:t>
            </a:r>
            <a:endParaRPr sz="1900">
              <a:solidFill>
                <a:srgbClr val="333333"/>
              </a:solidFill>
              <a:highlight>
                <a:schemeClr val="lt1"/>
              </a:highlight>
              <a:latin typeface="Times New Roman"/>
              <a:ea typeface="Times New Roman"/>
              <a:cs typeface="Times New Roman"/>
              <a:sym typeface="Times New Roman"/>
            </a:endParaRPr>
          </a:p>
          <a:p>
            <a:pPr marL="0" lvl="0" indent="0" algn="l" rtl="0">
              <a:spcBef>
                <a:spcPts val="800"/>
              </a:spcBef>
              <a:spcAft>
                <a:spcPts val="800"/>
              </a:spcAft>
              <a:buClr>
                <a:schemeClr val="dk1"/>
              </a:buClr>
              <a:buSzPts val="1100"/>
              <a:buFont typeface="Arial"/>
              <a:buNone/>
            </a:pPr>
            <a:r>
              <a:rPr lang="el" sz="1900">
                <a:solidFill>
                  <a:srgbClr val="333333"/>
                </a:solidFill>
                <a:highlight>
                  <a:schemeClr val="lt1"/>
                </a:highlight>
                <a:latin typeface="Times New Roman"/>
                <a:ea typeface="Times New Roman"/>
                <a:cs typeface="Times New Roman"/>
                <a:sym typeface="Times New Roman"/>
              </a:rPr>
              <a:t>Πιο αναλυτικά οι δεξιότητες που καλλιεργούνται μπορούν να κατηγοριοποιηθούν στους τέσσερις (4) ακόλουθους Κύκλους Δεξιοτήτων:</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a:t>ΘΕΜΑΤΙΚΟΣ ΑΞΟΝΑΣ-ΨΥΧΙΚΗ ΥΓΕΙΑ</a:t>
            </a:r>
            <a:endParaRPr/>
          </a:p>
        </p:txBody>
      </p:sp>
      <p:sp>
        <p:nvSpPr>
          <p:cNvPr id="74" name="Google Shape;74;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l"/>
              <a:t>                                                      Στο θεματικό κύκλο του εργαστηρίου δεξιοτήτων</a:t>
            </a:r>
            <a:endParaRPr/>
          </a:p>
          <a:p>
            <a:pPr marL="0" lvl="0" indent="0" algn="l" rtl="0">
              <a:spcBef>
                <a:spcPts val="1200"/>
              </a:spcBef>
              <a:spcAft>
                <a:spcPts val="0"/>
              </a:spcAft>
              <a:buNone/>
            </a:pPr>
            <a:r>
              <a:rPr lang="el"/>
              <a:t>                                                       “ψυχική υγεία”, οι μαθητές με ενεργό ρόλο και </a:t>
            </a:r>
            <a:endParaRPr/>
          </a:p>
          <a:p>
            <a:pPr marL="0" lvl="0" indent="0" algn="l" rtl="0">
              <a:spcBef>
                <a:spcPts val="1200"/>
              </a:spcBef>
              <a:spcAft>
                <a:spcPts val="0"/>
              </a:spcAft>
              <a:buNone/>
            </a:pPr>
            <a:r>
              <a:rPr lang="el"/>
              <a:t>                                                      ιδιαίτερο ενδιαφέρον αναζήτησαν και συνέδεσαν</a:t>
            </a:r>
            <a:endParaRPr/>
          </a:p>
          <a:p>
            <a:pPr marL="0" lvl="0" indent="0" algn="l" rtl="0">
              <a:spcBef>
                <a:spcPts val="1200"/>
              </a:spcBef>
              <a:spcAft>
                <a:spcPts val="0"/>
              </a:spcAft>
              <a:buNone/>
            </a:pPr>
            <a:r>
              <a:rPr lang="el"/>
              <a:t>                                                      πληροφορίες και υλικό που αφορά στις ψυχικές</a:t>
            </a:r>
            <a:endParaRPr/>
          </a:p>
          <a:p>
            <a:pPr marL="0" lvl="0" indent="0" algn="l" rtl="0">
              <a:spcBef>
                <a:spcPts val="1200"/>
              </a:spcBef>
              <a:spcAft>
                <a:spcPts val="0"/>
              </a:spcAft>
              <a:buNone/>
            </a:pPr>
            <a:r>
              <a:rPr lang="el"/>
              <a:t>ασθένειες είτε αυτές είναι επίκτητες είτε εκ γενετίς. Το παρακάτω υλικό αποτελεί προϊόν έρευνας των μαθητών και μαθητριών υπό την επίβλεψη του εκπαιδευτικού.</a:t>
            </a:r>
            <a:endParaRPr/>
          </a:p>
          <a:p>
            <a:pPr marL="0" lvl="0" indent="0" algn="l" rtl="0">
              <a:spcBef>
                <a:spcPts val="1200"/>
              </a:spcBef>
              <a:spcAft>
                <a:spcPts val="1200"/>
              </a:spcAft>
              <a:buNone/>
            </a:pPr>
            <a:r>
              <a:rPr lang="el"/>
              <a:t>Οι μαθητές και οι μαθήτριες χωρίστηκαν σε ομάδες τα ονόματα των οποίων φαίνονται παρακάτω με κόκκινα γράμματα.</a:t>
            </a:r>
            <a:endParaRPr/>
          </a:p>
        </p:txBody>
      </p:sp>
      <p:pic>
        <p:nvPicPr>
          <p:cNvPr id="75" name="Google Shape;75;p16"/>
          <p:cNvPicPr preferRelativeResize="0"/>
          <p:nvPr/>
        </p:nvPicPr>
        <p:blipFill>
          <a:blip r:embed="rId3">
            <a:alphaModFix/>
          </a:blip>
          <a:stretch>
            <a:fillRect/>
          </a:stretch>
        </p:blipFill>
        <p:spPr>
          <a:xfrm>
            <a:off x="311700" y="1152475"/>
            <a:ext cx="2910725" cy="2220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l"/>
              <a:t>ΘΕΜΑΤΙΚΟΣ ΑΞΟΝΑΣ-ΨΥΧΙΚΗ ΥΓΕΙΑ</a:t>
            </a:r>
            <a:endParaRPr/>
          </a:p>
        </p:txBody>
      </p:sp>
      <p:sp>
        <p:nvSpPr>
          <p:cNvPr id="81" name="Google Shape;81;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228600" algn="just" rtl="0">
              <a:lnSpc>
                <a:spcPct val="150000"/>
              </a:lnSpc>
              <a:spcBef>
                <a:spcPts val="1200"/>
              </a:spcBef>
              <a:spcAft>
                <a:spcPts val="0"/>
              </a:spcAft>
              <a:buClr>
                <a:schemeClr val="dk1"/>
              </a:buClr>
              <a:buSzPts val="1100"/>
              <a:buFont typeface="Arial"/>
              <a:buNone/>
            </a:pPr>
            <a:r>
              <a:rPr lang="el" sz="1400">
                <a:solidFill>
                  <a:schemeClr val="dk1"/>
                </a:solidFill>
                <a:latin typeface="Times New Roman"/>
                <a:ea typeface="Times New Roman"/>
                <a:cs typeface="Times New Roman"/>
                <a:sym typeface="Times New Roman"/>
              </a:rPr>
              <a:t>❖</a:t>
            </a:r>
            <a:r>
              <a:rPr lang="el" sz="700">
                <a:solidFill>
                  <a:schemeClr val="dk1"/>
                </a:solidFill>
                <a:latin typeface="Times New Roman"/>
                <a:ea typeface="Times New Roman"/>
                <a:cs typeface="Times New Roman"/>
                <a:sym typeface="Times New Roman"/>
              </a:rPr>
              <a:t> 	</a:t>
            </a:r>
            <a:r>
              <a:rPr lang="el" sz="1400" b="1">
                <a:solidFill>
                  <a:schemeClr val="dk1"/>
                </a:solidFill>
                <a:latin typeface="Times New Roman"/>
                <a:ea typeface="Times New Roman"/>
                <a:cs typeface="Times New Roman"/>
                <a:sym typeface="Times New Roman"/>
              </a:rPr>
              <a:t>Ποιές είναι οι ψυχικές ασθένειες</a:t>
            </a:r>
            <a:r>
              <a:rPr lang="el" sz="1400" b="1">
                <a:solidFill>
                  <a:srgbClr val="FF0000"/>
                </a:solidFill>
                <a:latin typeface="Times New Roman"/>
                <a:ea typeface="Times New Roman"/>
                <a:cs typeface="Times New Roman"/>
                <a:sym typeface="Times New Roman"/>
              </a:rPr>
              <a:t> (RAP ΠΕΤΑΛΟΥΔΕΣ)</a:t>
            </a:r>
            <a:endParaRPr sz="1400" b="1">
              <a:solidFill>
                <a:srgbClr val="FF0000"/>
              </a:solidFill>
              <a:latin typeface="Times New Roman"/>
              <a:ea typeface="Times New Roman"/>
              <a:cs typeface="Times New Roman"/>
              <a:sym typeface="Times New Roman"/>
            </a:endParaRPr>
          </a:p>
          <a:p>
            <a:pPr marL="0" lvl="0" indent="0" algn="just" rtl="0">
              <a:lnSpc>
                <a:spcPct val="150000"/>
              </a:lnSpc>
              <a:spcBef>
                <a:spcPts val="1200"/>
              </a:spcBef>
              <a:spcAft>
                <a:spcPts val="0"/>
              </a:spcAft>
              <a:buClr>
                <a:schemeClr val="dk1"/>
              </a:buClr>
              <a:buSzPts val="1100"/>
              <a:buFont typeface="Arial"/>
              <a:buNone/>
            </a:pPr>
            <a:r>
              <a:rPr lang="el" sz="1400" b="1">
                <a:solidFill>
                  <a:schemeClr val="dk1"/>
                </a:solidFill>
                <a:latin typeface="Times New Roman"/>
                <a:ea typeface="Times New Roman"/>
                <a:cs typeface="Times New Roman"/>
                <a:sym typeface="Times New Roman"/>
              </a:rPr>
              <a:t> Κατάθλιψη:</a:t>
            </a:r>
            <a:r>
              <a:rPr lang="el" sz="1400" b="1">
                <a:solidFill>
                  <a:srgbClr val="393939"/>
                </a:solidFill>
                <a:latin typeface="Times New Roman"/>
                <a:ea typeface="Times New Roman"/>
                <a:cs typeface="Times New Roman"/>
                <a:sym typeface="Times New Roman"/>
              </a:rPr>
              <a:t>Η κατάθλιψη είναι μια ψυχική κατάσταση που χαρακτηρίζεται από παρατεταμένης διάρκειας συναισθήματα έντονης θλίψης, μελαγχολίας, απογοήτευσης, απελπισίας μαζί με μείωση της διάθεσης και του κινήτρου για ζωή και τις δραστηριότητες που τυπικά σε αυτήν εντάσσονται. Με τον όρο κατάθλιψη αναφερόμαστε είτε στην ψυχική διαταραχή, είτε στο αντίστοιχο συναίσθημα και βέβαια διαφέρει από τη φυσιολογική θλίψη που όλοι οι άνθρωποι θα βιώσουν κάποια στιγμή στη ζωή τους ως συναισθηματική απάντηση σε σχετικά ερεθίσματα.</a:t>
            </a:r>
            <a:endParaRPr sz="1400" b="1">
              <a:solidFill>
                <a:srgbClr val="393939"/>
              </a:solidFill>
              <a:latin typeface="Times New Roman"/>
              <a:ea typeface="Times New Roman"/>
              <a:cs typeface="Times New Roman"/>
              <a:sym typeface="Times New Roman"/>
            </a:endParaRPr>
          </a:p>
          <a:p>
            <a:pPr marL="0" lvl="0" indent="0" algn="l" rtl="0">
              <a:spcBef>
                <a:spcPts val="1200"/>
              </a:spcBef>
              <a:spcAft>
                <a:spcPts val="12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l"/>
              <a:t>ΘΕΜΑΤΙΚΟΣ ΑΞΟΝΑΣ-ΨΥΧΙΚΗ ΥΓΕΙΑ</a:t>
            </a:r>
            <a:endParaRPr/>
          </a:p>
        </p:txBody>
      </p:sp>
      <p:sp>
        <p:nvSpPr>
          <p:cNvPr id="87" name="Google Shape;87;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228600" algn="just" rtl="0">
              <a:lnSpc>
                <a:spcPct val="150000"/>
              </a:lnSpc>
              <a:spcBef>
                <a:spcPts val="1200"/>
              </a:spcBef>
              <a:spcAft>
                <a:spcPts val="0"/>
              </a:spcAft>
              <a:buNone/>
            </a:pPr>
            <a:r>
              <a:rPr lang="el" sz="1400">
                <a:solidFill>
                  <a:schemeClr val="dk1"/>
                </a:solidFill>
                <a:latin typeface="Times New Roman"/>
                <a:ea typeface="Times New Roman"/>
                <a:cs typeface="Times New Roman"/>
                <a:sym typeface="Times New Roman"/>
              </a:rPr>
              <a:t>❖</a:t>
            </a:r>
            <a:r>
              <a:rPr lang="el" sz="700">
                <a:solidFill>
                  <a:schemeClr val="dk1"/>
                </a:solidFill>
                <a:latin typeface="Times New Roman"/>
                <a:ea typeface="Times New Roman"/>
                <a:cs typeface="Times New Roman"/>
                <a:sym typeface="Times New Roman"/>
              </a:rPr>
              <a:t> 	</a:t>
            </a:r>
            <a:r>
              <a:rPr lang="el" sz="1400" b="1">
                <a:solidFill>
                  <a:schemeClr val="dk1"/>
                </a:solidFill>
                <a:latin typeface="Times New Roman"/>
                <a:ea typeface="Times New Roman"/>
                <a:cs typeface="Times New Roman"/>
                <a:sym typeface="Times New Roman"/>
              </a:rPr>
              <a:t>Ποιές είναι οι ψυχικές ασθένειες</a:t>
            </a:r>
            <a:r>
              <a:rPr lang="el" sz="1400" b="1">
                <a:solidFill>
                  <a:srgbClr val="FF0000"/>
                </a:solidFill>
                <a:latin typeface="Times New Roman"/>
                <a:ea typeface="Times New Roman"/>
                <a:cs typeface="Times New Roman"/>
                <a:sym typeface="Times New Roman"/>
              </a:rPr>
              <a:t> (RAP ΠΕΤΑΛΟΥΔΕΣ)</a:t>
            </a:r>
            <a:endParaRPr sz="1400" b="1">
              <a:solidFill>
                <a:srgbClr val="FF0000"/>
              </a:solidFill>
              <a:latin typeface="Times New Roman"/>
              <a:ea typeface="Times New Roman"/>
              <a:cs typeface="Times New Roman"/>
              <a:sym typeface="Times New Roman"/>
            </a:endParaRPr>
          </a:p>
          <a:p>
            <a:pPr marL="0" lvl="0" indent="0" algn="just" rtl="0">
              <a:lnSpc>
                <a:spcPct val="150000"/>
              </a:lnSpc>
              <a:spcBef>
                <a:spcPts val="1200"/>
              </a:spcBef>
              <a:spcAft>
                <a:spcPts val="0"/>
              </a:spcAft>
              <a:buNone/>
            </a:pPr>
            <a:r>
              <a:rPr lang="el" sz="1400" b="1">
                <a:solidFill>
                  <a:schemeClr val="dk1"/>
                </a:solidFill>
                <a:latin typeface="Times New Roman"/>
                <a:ea typeface="Times New Roman"/>
                <a:cs typeface="Times New Roman"/>
                <a:sym typeface="Times New Roman"/>
              </a:rPr>
              <a:t>Βουλιμία:</a:t>
            </a:r>
            <a:r>
              <a:rPr lang="el" sz="1400" b="1">
                <a:solidFill>
                  <a:srgbClr val="393939"/>
                </a:solidFill>
                <a:latin typeface="Times New Roman"/>
                <a:ea typeface="Times New Roman"/>
                <a:cs typeface="Times New Roman"/>
                <a:sym typeface="Times New Roman"/>
              </a:rPr>
              <a:t>Η βουλιμία είναι μια διαταραχή διατροφής που εμφανίζεται σε ποσοστό 90-95% σε νεαρές γυναίκες, συνήθως από την εφηβεία ως την τρίτη δεκαετία της ζωής. Ο ετήσιος επιπολασμός στο γυναικείο πληθυσμό είναι περίπου 1-1,5%.</a:t>
            </a:r>
            <a:endParaRPr sz="1400" b="1">
              <a:solidFill>
                <a:srgbClr val="393939"/>
              </a:solidFill>
              <a:latin typeface="Times New Roman"/>
              <a:ea typeface="Times New Roman"/>
              <a:cs typeface="Times New Roman"/>
              <a:sym typeface="Times New Roman"/>
            </a:endParaRPr>
          </a:p>
          <a:p>
            <a:pPr marL="0" lvl="0" indent="0" algn="just" rtl="0">
              <a:lnSpc>
                <a:spcPct val="150000"/>
              </a:lnSpc>
              <a:spcBef>
                <a:spcPts val="1200"/>
              </a:spcBef>
              <a:spcAft>
                <a:spcPts val="0"/>
              </a:spcAft>
              <a:buNone/>
            </a:pPr>
            <a:r>
              <a:rPr lang="el" sz="1400" b="1">
                <a:solidFill>
                  <a:schemeClr val="dk1"/>
                </a:solidFill>
                <a:latin typeface="Times New Roman"/>
                <a:ea typeface="Times New Roman"/>
                <a:cs typeface="Times New Roman"/>
                <a:sym typeface="Times New Roman"/>
              </a:rPr>
              <a:t>Σχιζοφρένεια:</a:t>
            </a:r>
            <a:r>
              <a:rPr lang="el" sz="1400" b="1">
                <a:solidFill>
                  <a:srgbClr val="393939"/>
                </a:solidFill>
                <a:latin typeface="Times New Roman"/>
                <a:ea typeface="Times New Roman"/>
                <a:cs typeface="Times New Roman"/>
                <a:sym typeface="Times New Roman"/>
              </a:rPr>
              <a:t>Η σχιζοφρένεια είναι μία σοβαρή ψυχική διαταραχή, που εμφανίζεται με συχνότητα περίπου 1 στους 100 ανθρώπους παγκοσμίως και διαχρονικά. Η συνηθέστερη ηλικία εμφάνισης είναι μεταξύ 18 και 30 ετών, αν και δεν αποκλείεται να εμφανιστεί σε μικρότερη (εφηβεία) ή μεγαλύτερη ηλικία (όψιμη σχιζοφρένεια).</a:t>
            </a:r>
            <a:endParaRPr sz="1400" b="1">
              <a:solidFill>
                <a:srgbClr val="393939"/>
              </a:solidFill>
              <a:latin typeface="Times New Roman"/>
              <a:ea typeface="Times New Roman"/>
              <a:cs typeface="Times New Roman"/>
              <a:sym typeface="Times New Roman"/>
            </a:endParaRPr>
          </a:p>
          <a:p>
            <a:pPr marL="457200" lvl="0" indent="-228600" algn="just" rtl="0">
              <a:lnSpc>
                <a:spcPct val="150000"/>
              </a:lnSpc>
              <a:spcBef>
                <a:spcPts val="1200"/>
              </a:spcBef>
              <a:spcAft>
                <a:spcPts val="1200"/>
              </a:spcAft>
              <a:buClr>
                <a:schemeClr val="dk1"/>
              </a:buClr>
              <a:buSzPts val="1100"/>
              <a:buFont typeface="Arial"/>
              <a:buNone/>
            </a:pPr>
            <a:endParaRPr sz="1400" b="1">
              <a:solidFill>
                <a:srgbClr val="FF0000"/>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l"/>
              <a:t>ΘΕΜΑΤΙΚΟΣ ΑΞΟΝΑΣ-ΨΥΧΙΚΗ ΥΓΕΙΑ</a:t>
            </a:r>
            <a:endParaRPr/>
          </a:p>
        </p:txBody>
      </p:sp>
      <p:sp>
        <p:nvSpPr>
          <p:cNvPr id="93" name="Google Shape;93;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457200" lvl="0" indent="-228600" algn="just" rtl="0">
              <a:lnSpc>
                <a:spcPct val="150000"/>
              </a:lnSpc>
              <a:spcBef>
                <a:spcPts val="1200"/>
              </a:spcBef>
              <a:spcAft>
                <a:spcPts val="0"/>
              </a:spcAft>
              <a:buNone/>
            </a:pPr>
            <a:r>
              <a:rPr lang="el" sz="1400">
                <a:solidFill>
                  <a:schemeClr val="dk1"/>
                </a:solidFill>
                <a:latin typeface="Times New Roman"/>
                <a:ea typeface="Times New Roman"/>
                <a:cs typeface="Times New Roman"/>
                <a:sym typeface="Times New Roman"/>
              </a:rPr>
              <a:t>❖</a:t>
            </a:r>
            <a:r>
              <a:rPr lang="el" sz="700">
                <a:solidFill>
                  <a:schemeClr val="dk1"/>
                </a:solidFill>
                <a:latin typeface="Times New Roman"/>
                <a:ea typeface="Times New Roman"/>
                <a:cs typeface="Times New Roman"/>
                <a:sym typeface="Times New Roman"/>
              </a:rPr>
              <a:t> 	</a:t>
            </a:r>
            <a:r>
              <a:rPr lang="el" sz="1400" b="1">
                <a:solidFill>
                  <a:schemeClr val="dk1"/>
                </a:solidFill>
                <a:latin typeface="Times New Roman"/>
                <a:ea typeface="Times New Roman"/>
                <a:cs typeface="Times New Roman"/>
                <a:sym typeface="Times New Roman"/>
              </a:rPr>
              <a:t>Ποιές είναι οι ψυχικές ασθένειες</a:t>
            </a:r>
            <a:r>
              <a:rPr lang="el" sz="1400" b="1">
                <a:solidFill>
                  <a:srgbClr val="FF0000"/>
                </a:solidFill>
                <a:latin typeface="Times New Roman"/>
                <a:ea typeface="Times New Roman"/>
                <a:cs typeface="Times New Roman"/>
                <a:sym typeface="Times New Roman"/>
              </a:rPr>
              <a:t> (RAP ΠΕΤΑΛΟΥΔΕΣ)</a:t>
            </a:r>
            <a:endParaRPr sz="1400" b="1">
              <a:solidFill>
                <a:srgbClr val="FF0000"/>
              </a:solidFill>
              <a:latin typeface="Times New Roman"/>
              <a:ea typeface="Times New Roman"/>
              <a:cs typeface="Times New Roman"/>
              <a:sym typeface="Times New Roman"/>
            </a:endParaRPr>
          </a:p>
          <a:p>
            <a:pPr marL="0" lvl="0" indent="0" algn="just" rtl="0">
              <a:lnSpc>
                <a:spcPct val="150000"/>
              </a:lnSpc>
              <a:spcBef>
                <a:spcPts val="1200"/>
              </a:spcBef>
              <a:spcAft>
                <a:spcPts val="0"/>
              </a:spcAft>
              <a:buNone/>
            </a:pPr>
            <a:r>
              <a:rPr lang="el" sz="1400" b="1">
                <a:solidFill>
                  <a:schemeClr val="dk1"/>
                </a:solidFill>
                <a:latin typeface="Times New Roman"/>
                <a:ea typeface="Times New Roman"/>
                <a:cs typeface="Times New Roman"/>
                <a:sym typeface="Times New Roman"/>
              </a:rPr>
              <a:t>Ανορεξία:</a:t>
            </a:r>
            <a:r>
              <a:rPr lang="el" sz="1400" b="1">
                <a:solidFill>
                  <a:srgbClr val="393939"/>
                </a:solidFill>
                <a:latin typeface="Times New Roman"/>
                <a:ea typeface="Times New Roman"/>
                <a:cs typeface="Times New Roman"/>
                <a:sym typeface="Times New Roman"/>
              </a:rPr>
              <a:t>Η ανορεξία είναι μια διατροφική διαταραχή που ορίζεται από τον περιορισμό της πρόσληψης τροφής, οδηγώντας σε σημαντικά χαμηλό σωματικό βάρος, έντονο φόβο αύξησης βάρους και στρεβλή εικόνα του σώματος. Τα άτομα που πάσχουν από νευρική ανορεξία επιθυμούν να χάσουν βάρος μανιωδώς και να φτάσουν σε ένα βάρος που είναι πολύ κάτω από το φυσιολογικό – συχνά μπορεί να λιμοκτονούν ή να ασκούνται υπερβολικά για να το καταφέρουν. Στην πραγματικότητα, η επιθυμία να χάσουν βάρος μπορεί να γίνει πιο σημαντική από οτιδήποτε άλλο. Ο δρόμος προς την ανορεξία είναι μία προσπάθεια του ατόμου να αντιμετωπίσει συναισθηματικά και ψυχολογικά προβλήματα που έχουν να κάνουν κατά βάση με την εικόνα του εαυτού και την αυτοεκτίμησή του.</a:t>
            </a:r>
            <a:endParaRPr sz="1400" b="1">
              <a:solidFill>
                <a:srgbClr val="393939"/>
              </a:solidFill>
              <a:latin typeface="Times New Roman"/>
              <a:ea typeface="Times New Roman"/>
              <a:cs typeface="Times New Roman"/>
              <a:sym typeface="Times New Roman"/>
            </a:endParaRPr>
          </a:p>
          <a:p>
            <a:pPr marL="457200" lvl="0" indent="-228600" algn="just" rtl="0">
              <a:lnSpc>
                <a:spcPct val="150000"/>
              </a:lnSpc>
              <a:spcBef>
                <a:spcPts val="1200"/>
              </a:spcBef>
              <a:spcAft>
                <a:spcPts val="1200"/>
              </a:spcAft>
              <a:buClr>
                <a:schemeClr val="dk1"/>
              </a:buClr>
              <a:buSzPts val="1100"/>
              <a:buFont typeface="Arial"/>
              <a:buNone/>
            </a:pPr>
            <a:endParaRPr sz="1400" b="1">
              <a:solidFill>
                <a:srgbClr val="FF0000"/>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l"/>
              <a:t>ΘΕΜΑΤΙΚΟΣ ΑΞΟΝΑΣ-ΨΥΧΙΚΗ ΥΓΕΙΑ</a:t>
            </a:r>
            <a:endParaRPr/>
          </a:p>
        </p:txBody>
      </p:sp>
      <p:sp>
        <p:nvSpPr>
          <p:cNvPr id="99" name="Google Shape;99;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a:bodyPr>
          <a:lstStyle/>
          <a:p>
            <a:pPr marL="457200" lvl="0" indent="-228600" algn="just" rtl="0">
              <a:lnSpc>
                <a:spcPct val="150000"/>
              </a:lnSpc>
              <a:spcBef>
                <a:spcPts val="1200"/>
              </a:spcBef>
              <a:spcAft>
                <a:spcPts val="0"/>
              </a:spcAft>
              <a:buClr>
                <a:schemeClr val="dk1"/>
              </a:buClr>
              <a:buSzPct val="78571"/>
              <a:buFont typeface="Arial"/>
              <a:buNone/>
            </a:pPr>
            <a:r>
              <a:rPr lang="el" sz="1400">
                <a:solidFill>
                  <a:schemeClr val="dk1"/>
                </a:solidFill>
                <a:latin typeface="Times New Roman"/>
                <a:ea typeface="Times New Roman"/>
                <a:cs typeface="Times New Roman"/>
                <a:sym typeface="Times New Roman"/>
              </a:rPr>
              <a:t>❖</a:t>
            </a:r>
            <a:r>
              <a:rPr lang="el" sz="700">
                <a:solidFill>
                  <a:schemeClr val="dk1"/>
                </a:solidFill>
                <a:latin typeface="Times New Roman"/>
                <a:ea typeface="Times New Roman"/>
                <a:cs typeface="Times New Roman"/>
                <a:sym typeface="Times New Roman"/>
              </a:rPr>
              <a:t> 	</a:t>
            </a:r>
            <a:r>
              <a:rPr lang="el" sz="1400" b="1">
                <a:solidFill>
                  <a:schemeClr val="dk1"/>
                </a:solidFill>
                <a:latin typeface="Times New Roman"/>
                <a:ea typeface="Times New Roman"/>
                <a:cs typeface="Times New Roman"/>
                <a:sym typeface="Times New Roman"/>
              </a:rPr>
              <a:t> Αιτίες που προκαλούν ψυχικές ασθένειες </a:t>
            </a:r>
            <a:r>
              <a:rPr lang="el" sz="1400" b="1">
                <a:solidFill>
                  <a:srgbClr val="FF0000"/>
                </a:solidFill>
                <a:latin typeface="Times New Roman"/>
                <a:ea typeface="Times New Roman"/>
                <a:cs typeface="Times New Roman"/>
                <a:sym typeface="Times New Roman"/>
              </a:rPr>
              <a:t>( LOL PLAYERS)</a:t>
            </a:r>
            <a:endParaRPr sz="1400" b="1">
              <a:solidFill>
                <a:srgbClr val="FF0000"/>
              </a:solidFill>
              <a:latin typeface="Times New Roman"/>
              <a:ea typeface="Times New Roman"/>
              <a:cs typeface="Times New Roman"/>
              <a:sym typeface="Times New Roman"/>
            </a:endParaRPr>
          </a:p>
          <a:p>
            <a:pPr marL="0" lvl="0" indent="0" algn="just" rtl="0">
              <a:lnSpc>
                <a:spcPct val="150000"/>
              </a:lnSpc>
              <a:spcBef>
                <a:spcPts val="1200"/>
              </a:spcBef>
              <a:spcAft>
                <a:spcPts val="0"/>
              </a:spcAft>
              <a:buClr>
                <a:schemeClr val="dk1"/>
              </a:buClr>
              <a:buSzPct val="78571"/>
              <a:buFont typeface="Arial"/>
              <a:buNone/>
            </a:pPr>
            <a:r>
              <a:rPr lang="el" sz="1400" b="1">
                <a:solidFill>
                  <a:srgbClr val="535353"/>
                </a:solidFill>
                <a:highlight>
                  <a:srgbClr val="FFFFFF"/>
                </a:highlight>
                <a:latin typeface="Times New Roman"/>
                <a:ea typeface="Times New Roman"/>
                <a:cs typeface="Times New Roman"/>
                <a:sym typeface="Times New Roman"/>
              </a:rPr>
              <a:t>Η αιτία των ψυχικών διαταραχών δεν είναι πάντα γνωστή. Πάνω σε αυτό το θέμα έχουν αναπτυχθεί δύο αντιλήψεις.</a:t>
            </a:r>
            <a:endParaRPr sz="1400" b="1">
              <a:solidFill>
                <a:srgbClr val="535353"/>
              </a:solidFill>
              <a:highlight>
                <a:srgbClr val="FFFFFF"/>
              </a:highlight>
              <a:latin typeface="Times New Roman"/>
              <a:ea typeface="Times New Roman"/>
              <a:cs typeface="Times New Roman"/>
              <a:sym typeface="Times New Roman"/>
            </a:endParaRPr>
          </a:p>
          <a:p>
            <a:pPr marL="0" lvl="0" indent="0" algn="just" rtl="0">
              <a:lnSpc>
                <a:spcPct val="150000"/>
              </a:lnSpc>
              <a:spcBef>
                <a:spcPts val="1500"/>
              </a:spcBef>
              <a:spcAft>
                <a:spcPts val="0"/>
              </a:spcAft>
              <a:buClr>
                <a:schemeClr val="dk1"/>
              </a:buClr>
              <a:buSzPct val="78571"/>
              <a:buFont typeface="Arial"/>
              <a:buNone/>
            </a:pPr>
            <a:r>
              <a:rPr lang="el" sz="1400" b="1">
                <a:solidFill>
                  <a:srgbClr val="535353"/>
                </a:solidFill>
                <a:highlight>
                  <a:srgbClr val="FFFFFF"/>
                </a:highlight>
                <a:latin typeface="Times New Roman"/>
                <a:ea typeface="Times New Roman"/>
                <a:cs typeface="Times New Roman"/>
                <a:sym typeface="Times New Roman"/>
              </a:rPr>
              <a:t>Η μία αντίληψη είναι να θεωρούνται οι ψυχικές διαταραχές σαν αποτέλεσμα παραγόντων που σχετίζονται με ελαττωματικές λειτουργίες του εγκεφάλου . Η άλλη αντίληψη είναι να θεωρούνται ως αποτελέσματα εμπειριών του ατόμου κυρίως στην παιδική αλλά και σε άλλες ηλικίες. Ανάμεσα σ’ αυτές τις δύο ακραίες αντιλήψεις υπάρχουν και πολλές ενδιάμεσες, σύμφωνα με τις οποίες οι ψυχικές διαταραχές οφείλονται σε έναν συνδυασμό βιολογικών παραγόντων και εμπειριών του ατόμου.</a:t>
            </a:r>
            <a:endParaRPr sz="1400" b="1">
              <a:solidFill>
                <a:srgbClr val="535353"/>
              </a:solidFill>
              <a:highlight>
                <a:srgbClr val="FFFFFF"/>
              </a:highlight>
              <a:latin typeface="Times New Roman"/>
              <a:ea typeface="Times New Roman"/>
              <a:cs typeface="Times New Roman"/>
              <a:sym typeface="Times New Roman"/>
            </a:endParaRPr>
          </a:p>
          <a:p>
            <a:pPr marL="0" lvl="0" indent="0" algn="just" rtl="0">
              <a:lnSpc>
                <a:spcPct val="150000"/>
              </a:lnSpc>
              <a:spcBef>
                <a:spcPts val="1500"/>
              </a:spcBef>
              <a:spcAft>
                <a:spcPts val="0"/>
              </a:spcAft>
              <a:buClr>
                <a:schemeClr val="dk1"/>
              </a:buClr>
              <a:buSzPct val="78571"/>
              <a:buFont typeface="Arial"/>
              <a:buNone/>
            </a:pPr>
            <a:r>
              <a:rPr lang="el" sz="1400" b="1">
                <a:solidFill>
                  <a:srgbClr val="535353"/>
                </a:solidFill>
                <a:highlight>
                  <a:srgbClr val="FFFFFF"/>
                </a:highlight>
                <a:latin typeface="Times New Roman"/>
                <a:ea typeface="Times New Roman"/>
                <a:cs typeface="Times New Roman"/>
                <a:sym typeface="Times New Roman"/>
              </a:rPr>
              <a:t>Υπάρχουν ψυχικές διαταραχές όπου φαίνεται πιο πιθανό τον κυριότερο ρόλο να τον παίζουν βιολογικοί παράγοντες που σχετίζονται με ελαττωματικές λειτουργίες του εγκεφάλου. Αυτές είναι οι ψυχωτικες διαταρραχες και οι μη ψυχωτικές που είναι τόσο σοβαρές ώστε να απαιτούν νοσηλεία, χωρίς να μπορούν να βρεθούν εξωγενείς παράγοντες αρκετά στρεσογόνοι για να δικαιολογήσουν την κλινική εικόνα.</a:t>
            </a:r>
            <a:endParaRPr sz="1400" b="1">
              <a:solidFill>
                <a:srgbClr val="535353"/>
              </a:solidFill>
              <a:highlight>
                <a:srgbClr val="FFFFFF"/>
              </a:highlight>
              <a:latin typeface="Times New Roman"/>
              <a:ea typeface="Times New Roman"/>
              <a:cs typeface="Times New Roman"/>
              <a:sym typeface="Times New Roman"/>
            </a:endParaRPr>
          </a:p>
          <a:p>
            <a:pPr marL="0" lvl="0" indent="0" algn="l" rtl="0">
              <a:spcBef>
                <a:spcPts val="1500"/>
              </a:spcBef>
              <a:spcAft>
                <a:spcPts val="12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l"/>
              <a:t>ΘΕΜΑΤΙΚΟΣ ΑΞΟΝΑΣ-ΨΥΧΙΚΗ ΥΓΕΙΑ</a:t>
            </a:r>
            <a:endParaRPr/>
          </a:p>
        </p:txBody>
      </p:sp>
      <p:sp>
        <p:nvSpPr>
          <p:cNvPr id="105" name="Google Shape;105;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457200" lvl="0" indent="-228600" algn="just" rtl="0">
              <a:lnSpc>
                <a:spcPct val="150000"/>
              </a:lnSpc>
              <a:spcBef>
                <a:spcPts val="1200"/>
              </a:spcBef>
              <a:spcAft>
                <a:spcPts val="0"/>
              </a:spcAft>
              <a:buNone/>
            </a:pPr>
            <a:r>
              <a:rPr lang="el" sz="1400">
                <a:solidFill>
                  <a:schemeClr val="dk1"/>
                </a:solidFill>
                <a:latin typeface="Times New Roman"/>
                <a:ea typeface="Times New Roman"/>
                <a:cs typeface="Times New Roman"/>
                <a:sym typeface="Times New Roman"/>
              </a:rPr>
              <a:t>❖</a:t>
            </a:r>
            <a:r>
              <a:rPr lang="el" sz="700">
                <a:solidFill>
                  <a:schemeClr val="dk1"/>
                </a:solidFill>
                <a:latin typeface="Times New Roman"/>
                <a:ea typeface="Times New Roman"/>
                <a:cs typeface="Times New Roman"/>
                <a:sym typeface="Times New Roman"/>
              </a:rPr>
              <a:t> 	</a:t>
            </a:r>
            <a:r>
              <a:rPr lang="el" sz="1400" b="1">
                <a:solidFill>
                  <a:schemeClr val="dk1"/>
                </a:solidFill>
                <a:latin typeface="Times New Roman"/>
                <a:ea typeface="Times New Roman"/>
                <a:cs typeface="Times New Roman"/>
                <a:sym typeface="Times New Roman"/>
              </a:rPr>
              <a:t> Αιτίες που προκαλούν ψυχικές ασθένειες </a:t>
            </a:r>
            <a:r>
              <a:rPr lang="el" sz="1400" b="1">
                <a:solidFill>
                  <a:srgbClr val="FF0000"/>
                </a:solidFill>
                <a:latin typeface="Times New Roman"/>
                <a:ea typeface="Times New Roman"/>
                <a:cs typeface="Times New Roman"/>
                <a:sym typeface="Times New Roman"/>
              </a:rPr>
              <a:t>( LOL PLAYERS)</a:t>
            </a:r>
            <a:endParaRPr sz="1400" b="1">
              <a:solidFill>
                <a:srgbClr val="FF0000"/>
              </a:solidFill>
              <a:latin typeface="Times New Roman"/>
              <a:ea typeface="Times New Roman"/>
              <a:cs typeface="Times New Roman"/>
              <a:sym typeface="Times New Roman"/>
            </a:endParaRPr>
          </a:p>
          <a:p>
            <a:pPr marL="0" lvl="0" indent="0" algn="just" rtl="0">
              <a:lnSpc>
                <a:spcPct val="150000"/>
              </a:lnSpc>
              <a:spcBef>
                <a:spcPts val="1200"/>
              </a:spcBef>
              <a:spcAft>
                <a:spcPts val="0"/>
              </a:spcAft>
              <a:buNone/>
            </a:pPr>
            <a:r>
              <a:rPr lang="el" sz="1400" b="1">
                <a:solidFill>
                  <a:srgbClr val="535353"/>
                </a:solidFill>
                <a:highlight>
                  <a:srgbClr val="FFFFFF"/>
                </a:highlight>
                <a:latin typeface="Times New Roman"/>
                <a:ea typeface="Times New Roman"/>
                <a:cs typeface="Times New Roman"/>
                <a:sym typeface="Times New Roman"/>
              </a:rPr>
              <a:t>Είναι όμως σημαντικό να πούμε ότι ακόμα και σε σοβαρές ψυχωτικές διαταραχές, οι εμπειρίες του ατόμου και ιδίως αυτές της παιδικής του ηλικίας, συνέβαλαν στην εμφάνιση της ψύχωσης και ότι είναι πολύ πιθανό αυτή να μην  εκδηλωνόταν υπό πιο ευνοϊκές συνθήκες. Δηλαδή ακόμα και στις περιπτώσεις που τον κυριότερο ρόλο στην εκδήλωση μιας ψυχικής διαταραχής τον παίζουν βιολογικοί παράγοντες, δεν σημαίνει ότι αυτοί οι παράγοντες είναι καθοριστικοί και από μόνοι τους ικανοί.</a:t>
            </a:r>
            <a:endParaRPr sz="1400" b="1">
              <a:solidFill>
                <a:srgbClr val="535353"/>
              </a:solidFill>
              <a:highlight>
                <a:srgbClr val="FFFFFF"/>
              </a:highlight>
              <a:latin typeface="Times New Roman"/>
              <a:ea typeface="Times New Roman"/>
              <a:cs typeface="Times New Roman"/>
              <a:sym typeface="Times New Roman"/>
            </a:endParaRPr>
          </a:p>
          <a:p>
            <a:pPr marL="0" lvl="0" indent="0" algn="just" rtl="0">
              <a:lnSpc>
                <a:spcPct val="150000"/>
              </a:lnSpc>
              <a:spcBef>
                <a:spcPts val="1500"/>
              </a:spcBef>
              <a:spcAft>
                <a:spcPts val="0"/>
              </a:spcAft>
              <a:buNone/>
            </a:pPr>
            <a:r>
              <a:rPr lang="el" sz="1400" b="1">
                <a:solidFill>
                  <a:srgbClr val="535353"/>
                </a:solidFill>
                <a:highlight>
                  <a:srgbClr val="FFFFFF"/>
                </a:highlight>
                <a:latin typeface="Times New Roman"/>
                <a:ea typeface="Times New Roman"/>
                <a:cs typeface="Times New Roman"/>
                <a:sym typeface="Times New Roman"/>
              </a:rPr>
              <a:t>Αφού ακόμα και για τις ψυχωτικές και τις σοβαρές μη ψυχωτικές διαταραχές ισχύει ότι οι βιολογικοί παράγοντες δεν είναι καθοριστικής σημασίας, πολύ περισσότερο αυτό ισχύει για όλες τις υπόλοιπες ψυχικές διαταραχές  που συνιστούν την συντριπτική πλειοψηφία διατάραξης της ψυχικής υγείας. Δηλαδή στις μη ψυχωτικές και όχι τόσο σοβαρές ψυχικές διαταραχές οι βιολογικοί παράγοντες παίζουν πολύ μικρότερο ρόλο και τον κυριότερο τον παίζουν οι εμπειρίες του ατόμου, ιδίως στην παιδική ηλικία</a:t>
            </a:r>
            <a:endParaRPr sz="1400" b="1">
              <a:solidFill>
                <a:srgbClr val="535353"/>
              </a:solidFill>
              <a:highlight>
                <a:srgbClr val="FFFFFF"/>
              </a:highlight>
              <a:latin typeface="Times New Roman"/>
              <a:ea typeface="Times New Roman"/>
              <a:cs typeface="Times New Roman"/>
              <a:sym typeface="Times New Roman"/>
            </a:endParaRPr>
          </a:p>
          <a:p>
            <a:pPr marL="457200" lvl="0" indent="-228600" algn="just" rtl="0">
              <a:lnSpc>
                <a:spcPct val="150000"/>
              </a:lnSpc>
              <a:spcBef>
                <a:spcPts val="1500"/>
              </a:spcBef>
              <a:spcAft>
                <a:spcPts val="1200"/>
              </a:spcAft>
              <a:buClr>
                <a:schemeClr val="dk1"/>
              </a:buClr>
              <a:buSzPct val="78571"/>
              <a:buFont typeface="Arial"/>
              <a:buNone/>
            </a:pPr>
            <a:endParaRPr sz="1400" b="1">
              <a:solidFill>
                <a:srgbClr val="FF0000"/>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1282</Words>
  <Application>Microsoft Office PowerPoint</Application>
  <PresentationFormat>Προβολή στην οθόνη (16:9)</PresentationFormat>
  <Paragraphs>90</Paragraphs>
  <Slides>24</Slides>
  <Notes>24</Notes>
  <HiddenSlides>0</HiddenSlides>
  <MMClips>0</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Simple Light</vt:lpstr>
      <vt:lpstr>ΕΡΓΑΣΤΗΡΙΑ ΔΕΞΙΟΤΗΤΩΝ  Γ ΓΥΜΝΑΣΙΟΥ</vt:lpstr>
      <vt:lpstr>ΕΡΓΑΣΤΗΡΙΟ ΔΕΞΙΟΤΗΤΩΝ Γ ΓΥΜΝΑΣΙΟΥ </vt:lpstr>
      <vt:lpstr>ΟΙ ΣΤΟΧΟΙ ΤΟΥ ΕΡΓΑΣΤΗΡΙΟΥ ΔΕΞΙΟΤΗΤΩΝ</vt:lpstr>
      <vt:lpstr>ΘΕΜΑΤΙΚΟΣ ΑΞΟΝΑΣ-ΨΥΧΙΚΗ ΥΓΕΙΑ</vt:lpstr>
      <vt:lpstr>ΘΕΜΑΤΙΚΟΣ ΑΞΟΝΑΣ-ΨΥΧΙΚΗ ΥΓΕΙΑ</vt:lpstr>
      <vt:lpstr>ΘΕΜΑΤΙΚΟΣ ΑΞΟΝΑΣ-ΨΥΧΙΚΗ ΥΓΕΙΑ</vt:lpstr>
      <vt:lpstr>ΘΕΜΑΤΙΚΟΣ ΑΞΟΝΑΣ-ΨΥΧΙΚΗ ΥΓΕΙΑ</vt:lpstr>
      <vt:lpstr>ΘΕΜΑΤΙΚΟΣ ΑΞΟΝΑΣ-ΨΥΧΙΚΗ ΥΓΕΙΑ</vt:lpstr>
      <vt:lpstr>ΘΕΜΑΤΙΚΟΣ ΑΞΟΝΑΣ-ΨΥΧΙΚΗ ΥΓΕΙΑ</vt:lpstr>
      <vt:lpstr>ΘΕΜΑΤΙΚΟΣ ΑΞΟΝΑΣ-ΨΥΧΙΚΗ ΥΓΕΙΑ</vt:lpstr>
      <vt:lpstr>ΘΕΜΑΤΙΚΟΣ ΑΞΟΝΑΣ-ΨΥΧΙΚΗ ΥΓΕΙΑ</vt:lpstr>
      <vt:lpstr>Θεματικός άξονας -Παγκόσμια και τοπική Πολιτιστική κληρονομιά</vt:lpstr>
      <vt:lpstr>Θεματικός άξονας -Παγκόσμια και τοπική Πολιτιστική κληρονομιά</vt:lpstr>
      <vt:lpstr>Θεματικός άξονας -Παγκόσμια και τοπική Πολιτιστική κληρονομιά</vt:lpstr>
      <vt:lpstr>Θεματικός άξονας -Παγκόσμια και τοπική Πολιτιστική κληρονομιά</vt:lpstr>
      <vt:lpstr>ΘΕΜΑΤΙΚΟΣ ΑΞΟΝΑΣ -Ενδιαφέρομαι και Ενεργώ - Κοινωνική Συναίσθηση και Ευθύνη </vt:lpstr>
      <vt:lpstr>ΘΕΜΑΤΙΚΟΣ ΑΞΟΝΑΣ -Ενδιαφέρομαι και Ενεργώ - Κοινωνική Συναίσθηση και Ευθύνη</vt:lpstr>
      <vt:lpstr>ΘΕΜΑΤΙΚΟΣ ΑΞΟΝΑΣ -Ενδιαφέρομαι και Ενεργώ - Κοινωνική Συναίσθηση και Ευθύνη</vt:lpstr>
      <vt:lpstr>ΘΕΜΑΤΙΚΟΣ ΑΞΟΝΑΣ -Ενδιαφέρομαι και Ενεργώ - Κοινωνική Συναίσθηση και Ευθύνη</vt:lpstr>
      <vt:lpstr>ΘΕΜΑΤΙΚΟΣ ΑΞΟΝΑΣ -Ενδιαφέρομαι και Ενεργώ - Κοινωνική Συναίσθηση και Ευθύνη</vt:lpstr>
      <vt:lpstr>ΘΕΜΑΤΙΚΟΣ ΑΞΟΝΑΣ -Ενδιαφέρομαι και Ενεργώ - Κοινωνική Συναίσθηση και Ευθύνη</vt:lpstr>
      <vt:lpstr>ΘΕΜΑΤΙΚΟΣ ΑΞΟΝΑΣ -Ενδιαφέρομαι και Ενεργώ - Κοινωνική Συναίσθηση και Ευθύνη</vt:lpstr>
      <vt:lpstr>Θεματικός άξονας - επαγγελματικός προσανατολισμός</vt:lpstr>
      <vt:lpstr>ΚΑΛΟ ΚΑΛΟΚΑΙΡΙ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ΕΡΓΑΣΤΗΡΙΑ ΔΕΞΙΟΤΗΤΩΝ  Γ ΓΥΜΝΑΣΙΟΥ</dc:title>
  <dc:creator>Μπάμπης</dc:creator>
  <cp:lastModifiedBy>Μπάμπης</cp:lastModifiedBy>
  <cp:revision>1</cp:revision>
  <dcterms:modified xsi:type="dcterms:W3CDTF">2022-06-12T18:05:06Z</dcterms:modified>
</cp:coreProperties>
</file>